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Barlow Medium"/>
      <p:regular r:id="rId25"/>
      <p:bold r:id="rId26"/>
      <p:italic r:id="rId27"/>
      <p:boldItalic r:id="rId28"/>
    </p:embeddedFont>
    <p:embeddedFont>
      <p:font typeface="Barlow SemiBold"/>
      <p:regular r:id="rId29"/>
      <p:bold r:id="rId30"/>
      <p:italic r:id="rId31"/>
      <p:boldItalic r:id="rId32"/>
    </p:embeddedFont>
    <p:embeddedFont>
      <p:font typeface="Barlow"/>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1BC770-A845-41FB-9CF2-B17A57ED616B}">
  <a:tblStyle styleId="{CA1BC770-A845-41FB-9CF2-B17A57ED61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6795258-FE06-4A46-A67B-4017966CF8E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BarlowMedium-bold.fntdata"/><Relationship Id="rId25" Type="http://schemas.openxmlformats.org/officeDocument/2006/relationships/font" Target="fonts/BarlowMedium-regular.fntdata"/><Relationship Id="rId28" Type="http://schemas.openxmlformats.org/officeDocument/2006/relationships/font" Target="fonts/BarlowMedium-boldItalic.fntdata"/><Relationship Id="rId27" Type="http://schemas.openxmlformats.org/officeDocument/2006/relationships/font" Target="fonts/Barlow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BarlowSemiBold-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BarlowSemiBold-italic.fntdata"/><Relationship Id="rId30" Type="http://schemas.openxmlformats.org/officeDocument/2006/relationships/font" Target="fonts/BarlowSemiBold-bold.fntdata"/><Relationship Id="rId11" Type="http://schemas.openxmlformats.org/officeDocument/2006/relationships/slide" Target="slides/slide4.xml"/><Relationship Id="rId33" Type="http://schemas.openxmlformats.org/officeDocument/2006/relationships/font" Target="fonts/Barlow-regular.fntdata"/><Relationship Id="rId10" Type="http://schemas.openxmlformats.org/officeDocument/2006/relationships/slide" Target="slides/slide3.xml"/><Relationship Id="rId32" Type="http://schemas.openxmlformats.org/officeDocument/2006/relationships/font" Target="fonts/BarlowSemiBold-boldItalic.fntdata"/><Relationship Id="rId13" Type="http://schemas.openxmlformats.org/officeDocument/2006/relationships/slide" Target="slides/slide6.xml"/><Relationship Id="rId35" Type="http://schemas.openxmlformats.org/officeDocument/2006/relationships/font" Target="fonts/Barlow-italic.fntdata"/><Relationship Id="rId12" Type="http://schemas.openxmlformats.org/officeDocument/2006/relationships/slide" Target="slides/slide5.xml"/><Relationship Id="rId34" Type="http://schemas.openxmlformats.org/officeDocument/2006/relationships/font" Target="fonts/Barlow-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Barlow-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amebrandon/Sparkov_Data_Generation/blob/master/profiles/adults_2550_female_rural.json" TargetMode="External"/><Relationship Id="rId3" Type="http://schemas.openxmlformats.org/officeDocument/2006/relationships/hyperlink" Target="https://github.com/namebrandon/Sparkov_Data_Generation/blob/master/profiles/adults_2550_female_rural.json" TargetMode="External"/><Relationship Id="rId4" Type="http://schemas.openxmlformats.org/officeDocument/2006/relationships/hyperlink" Target="https://github.com/namebrandon/Sparkov_Data_Generation/blob/master/profiles/adults_2550_female_rural.js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4b8c225de_1_2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24b8c225de_1_29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1fad8513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21fad8513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4b8c225de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4b8c225d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Model based clustering performed the best out of all the other clustering techniques but from the uncertainties graph we can already see that the results will not be precise and should be taken with a grain of salt.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we’re really interested in are the small clusters. And according to the uncertainty graph, a lot of the data points in the small clusters have high uncertainty.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4b8c225de_0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4b8c225d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Actual Fraud Count: 15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Predicted Fraud Count: 143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Correctly Predicted: 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detected: 40%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Prediction Accuracy (correct prediction / total prediction): 4.2%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Specificity still better than simple logistic regression. Suggesting that its performance is better than supervised method. (ie analyzing individual transactions).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1fad851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21fad8513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4c19d2c0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124c19d2c0d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4c19d2c0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doesn't seem to really be a pattern with regards to merchant location.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also worth noting that the dataset is simulated data, not actual survey of real fraud activities.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might explain why there's no apparent pattern (and why this person only makes purchases in that square)</a:t>
            </a:r>
            <a:endParaRPr>
              <a:solidFill>
                <a:schemeClr val="dk1"/>
              </a:solidFill>
            </a:endParaRPr>
          </a:p>
          <a:p>
            <a:pPr indent="0" lvl="0" marL="0" rtl="0" algn="l">
              <a:spcBef>
                <a:spcPts val="0"/>
              </a:spcBef>
              <a:spcAft>
                <a:spcPts val="0"/>
              </a:spcAft>
              <a:buNone/>
            </a:pPr>
            <a:r>
              <a:t/>
            </a:r>
            <a:endParaRPr/>
          </a:p>
        </p:txBody>
      </p:sp>
      <p:sp>
        <p:nvSpPr>
          <p:cNvPr id="324" name="Google Shape;324;g124c19d2c0d_0_2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4b8c225d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595959"/>
                </a:solidFill>
              </a:rPr>
              <a:t>None of the models worked sufficiently well for Profile 1, 2, and 5.</a:t>
            </a:r>
            <a:endParaRPr sz="9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900">
                <a:solidFill>
                  <a:srgbClr val="595959"/>
                </a:solidFill>
              </a:rPr>
              <a:t>This service can be offered to customers similar to profile 3, 4, 6 and 7 but a different model should be developed for users similar to profile 1, 2 and 5.</a:t>
            </a:r>
            <a:endParaRPr sz="9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900">
                <a:solidFill>
                  <a:srgbClr val="595959"/>
                </a:solidFill>
              </a:rPr>
              <a:t>In general, all the models produced a lot of false positives. The customers should be made known of this characteristic and be encourage them to verify the detected fraudulent transactions. This could be due to the simulated nature of the data and other data should be considered.</a:t>
            </a:r>
            <a:endParaRPr sz="9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900">
                <a:solidFill>
                  <a:srgbClr val="595959"/>
                </a:solidFill>
              </a:rPr>
              <a:t>In general, the models seems to work well for users with smaller number of transactions. Maybe prompt the user for a timeframe, limiting the amount of transactions data to perform analysis.</a:t>
            </a:r>
            <a:endParaRPr sz="9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900">
              <a:solidFill>
                <a:srgbClr val="595959"/>
              </a:solidFill>
            </a:endParaRPr>
          </a:p>
          <a:p>
            <a:pPr indent="0" lvl="0" marL="0" rtl="0" algn="l">
              <a:spcBef>
                <a:spcPts val="1200"/>
              </a:spcBef>
              <a:spcAft>
                <a:spcPts val="0"/>
              </a:spcAft>
              <a:buNone/>
            </a:pPr>
            <a:r>
              <a:t/>
            </a:r>
            <a:endParaRPr sz="200"/>
          </a:p>
        </p:txBody>
      </p:sp>
      <p:sp>
        <p:nvSpPr>
          <p:cNvPr id="336" name="Google Shape;336;g124b8c225de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4c19d2c0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124c19d2c0d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4b8c225de_1_3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a:p>
        </p:txBody>
      </p:sp>
      <p:sp>
        <p:nvSpPr>
          <p:cNvPr id="112" name="Google Shape;112;g124b8c225de_1_37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4c19d2c0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24c19d2c0d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4c19d2c0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24c19d2c0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4c19d2c0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The simulator has certain pre-defined list of merchants, customers and transaction categories. And then using a python library called "faker", and with the number of customers, merchants that you mention during simulation, an intermediate list is created.</a:t>
            </a:r>
            <a:endParaRPr sz="1050">
              <a:solidFill>
                <a:schemeClr val="dk1"/>
              </a:solidFill>
              <a:highlight>
                <a:schemeClr val="lt1"/>
              </a:highlight>
            </a:endParaRPr>
          </a:p>
          <a:p>
            <a:pPr indent="0" lvl="0" marL="0" rtl="0" algn="l">
              <a:lnSpc>
                <a:spcPct val="115000"/>
              </a:lnSpc>
              <a:spcBef>
                <a:spcPts val="800"/>
              </a:spcBef>
              <a:spcAft>
                <a:spcPts val="0"/>
              </a:spcAft>
              <a:buClr>
                <a:schemeClr val="dk1"/>
              </a:buClr>
              <a:buSzPts val="1100"/>
              <a:buFont typeface="Arial"/>
              <a:buNone/>
            </a:pPr>
            <a:r>
              <a:rPr lang="en" sz="1050">
                <a:solidFill>
                  <a:schemeClr val="dk1"/>
                </a:solidFill>
                <a:highlight>
                  <a:schemeClr val="lt1"/>
                </a:highlight>
              </a:rPr>
              <a:t>After this, depending on the profile you choose for e.g. "adults 2550 female rural.json" (which means simulation properties of adult females in the age range of 25-50 who are from rural areas), the transactions are created. Say, for this profile, you could check </a:t>
            </a:r>
            <a:r>
              <a:rPr lang="en" sz="1050">
                <a:solidFill>
                  <a:srgbClr val="008ABC"/>
                </a:solidFill>
                <a:highlight>
                  <a:schemeClr val="lt1"/>
                </a:highlight>
                <a:uFill>
                  <a:noFill/>
                </a:uFill>
                <a:hlinkClick r:id="rId2">
                  <a:extLst>
                    <a:ext uri="{A12FA001-AC4F-418D-AE19-62706E023703}">
                      <ahyp:hlinkClr val="tx"/>
                    </a:ext>
                  </a:extLst>
                </a:hlinkClick>
              </a:rPr>
              <a:t>"Sparkov | Github | adults</a:t>
            </a:r>
            <a:r>
              <a:rPr i="1" lang="en" sz="1050">
                <a:solidFill>
                  <a:srgbClr val="008ABC"/>
                </a:solidFill>
                <a:highlight>
                  <a:schemeClr val="lt1"/>
                </a:highlight>
                <a:uFill>
                  <a:noFill/>
                </a:uFill>
                <a:hlinkClick r:id="rId3">
                  <a:extLst>
                    <a:ext uri="{A12FA001-AC4F-418D-AE19-62706E023703}">
                      <ahyp:hlinkClr val="tx"/>
                    </a:ext>
                  </a:extLst>
                </a:hlinkClick>
              </a:rPr>
              <a:t>2550</a:t>
            </a:r>
            <a:r>
              <a:rPr lang="en" sz="1050">
                <a:solidFill>
                  <a:srgbClr val="008ABC"/>
                </a:solidFill>
                <a:highlight>
                  <a:schemeClr val="lt1"/>
                </a:highlight>
                <a:uFill>
                  <a:noFill/>
                </a:uFill>
                <a:hlinkClick r:id="rId4">
                  <a:extLst>
                    <a:ext uri="{A12FA001-AC4F-418D-AE19-62706E023703}">
                      <ahyp:hlinkClr val="tx"/>
                    </a:ext>
                  </a:extLst>
                </a:hlinkClick>
              </a:rPr>
              <a:t>female_rural.json"</a:t>
            </a:r>
            <a:r>
              <a:rPr lang="en" sz="1050">
                <a:solidFill>
                  <a:schemeClr val="dk1"/>
                </a:solidFill>
                <a:highlight>
                  <a:schemeClr val="lt1"/>
                </a:highlight>
              </a:rPr>
              <a:t>, there are parameter value ranges defined in terms of min, max transactions per day, distribution of transactions across days of the week and normal distribution properties (mean, standard deviation) for amounts in various categories. Using these measures of distributions, the transactions are generated using faker.</a:t>
            </a:r>
            <a:endParaRPr sz="1050">
              <a:solidFill>
                <a:schemeClr val="dk1"/>
              </a:solidFill>
              <a:highlight>
                <a:schemeClr val="lt1"/>
              </a:highlight>
            </a:endParaRPr>
          </a:p>
          <a:p>
            <a:pPr indent="0" lvl="0" marL="0" rtl="0" algn="l">
              <a:spcBef>
                <a:spcPts val="800"/>
              </a:spcBef>
              <a:spcAft>
                <a:spcPts val="0"/>
              </a:spcAft>
              <a:buNone/>
            </a:pPr>
            <a:r>
              <a:t/>
            </a:r>
            <a:endParaRPr/>
          </a:p>
        </p:txBody>
      </p:sp>
      <p:sp>
        <p:nvSpPr>
          <p:cNvPr id="173" name="Google Shape;173;g124c19d2c0d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1fad8513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21fad85135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4b8c225d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Number of personas determined through silhouette method.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Used kmeans clustering to cluster the users into different personas.</a:t>
            </a:r>
            <a:endParaRPr>
              <a:solidFill>
                <a:schemeClr val="dk1"/>
              </a:solidFill>
            </a:endParaRPr>
          </a:p>
          <a:p>
            <a:pPr indent="0" lvl="0" marL="0" rtl="0" algn="l">
              <a:spcBef>
                <a:spcPts val="0"/>
              </a:spcBef>
              <a:spcAft>
                <a:spcPts val="0"/>
              </a:spcAft>
              <a:buNone/>
            </a:pPr>
            <a:r>
              <a:t/>
            </a:r>
            <a:endParaRPr/>
          </a:p>
        </p:txBody>
      </p:sp>
      <p:sp>
        <p:nvSpPr>
          <p:cNvPr id="236" name="Google Shape;236;g124b8c225de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4b8c225d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Hierarchical and Kmeans: Dollar spent was used for clustering with 9 clusters. (number of clusters determined through silhouette model)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Model Based: Dollar spent was used for clustering with 8 clusters. (number of clusters determined through the Mclust with highest BIC)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graph shows how the different techniques performed for each personas.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red graph on the left shows the number of false positives. The graph on the right shows the specificity.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Specificity is the important metric for fraud detection.</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46" name="Google Shape;246;g124b8c225de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4b8c225d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7" name="Google Shape;257;g124b8c225de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sp>
        <p:nvSpPr>
          <p:cNvPr id="55" name="Google Shape;55;p14"/>
          <p:cNvSpPr/>
          <p:nvPr/>
        </p:nvSpPr>
        <p:spPr>
          <a:xfrm>
            <a:off x="-1590675" y="-430404"/>
            <a:ext cx="6391200" cy="6391200"/>
          </a:xfrm>
          <a:prstGeom prst="chord">
            <a:avLst>
              <a:gd fmla="val 14385217" name="adj1"/>
              <a:gd fmla="val 7208317" name="adj2"/>
            </a:avLst>
          </a:pr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 name="Google Shape;56;p14"/>
          <p:cNvSpPr/>
          <p:nvPr/>
        </p:nvSpPr>
        <p:spPr>
          <a:xfrm>
            <a:off x="449540" y="784173"/>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 name="Google Shape;57;p14"/>
          <p:cNvSpPr txBox="1"/>
          <p:nvPr>
            <p:ph type="ctrTitle"/>
          </p:nvPr>
        </p:nvSpPr>
        <p:spPr>
          <a:xfrm>
            <a:off x="514350" y="1838325"/>
            <a:ext cx="3497400" cy="18471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58" name="Google Shape;58;p14"/>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lvl1pPr lvl="0" rtl="0" algn="l">
              <a:buNone/>
              <a:defRPr/>
            </a:lvl1pPr>
            <a:lvl2pPr lvl="1" rtl="0" algn="l">
              <a:buNone/>
              <a:defRPr/>
            </a:lvl2pPr>
            <a:lvl3pPr lvl="2" rtl="0" algn="l">
              <a:buNone/>
              <a:defRPr/>
            </a:lvl3pPr>
            <a:lvl4pPr lvl="3" rtl="0" algn="l">
              <a:buNone/>
              <a:defRPr/>
            </a:lvl4pPr>
            <a:lvl5pPr lvl="4" rtl="0" algn="l">
              <a:buNone/>
              <a:defRPr/>
            </a:lvl5pPr>
            <a:lvl6pPr lvl="5" rtl="0" algn="l">
              <a:buNone/>
              <a:defRPr/>
            </a:lvl6pPr>
            <a:lvl7pPr lvl="6" rtl="0" algn="l">
              <a:buNone/>
              <a:defRPr/>
            </a:lvl7pPr>
            <a:lvl8pPr lvl="7" rtl="0" algn="l">
              <a:buNone/>
              <a:defRPr/>
            </a:lvl8pPr>
            <a:lvl9pPr lvl="8" rtl="0" algn="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dk1"/>
        </a:solidFill>
      </p:bgPr>
    </p:bg>
    <p:spTree>
      <p:nvGrpSpPr>
        <p:cNvPr id="59" name="Shape 59"/>
        <p:cNvGrpSpPr/>
        <p:nvPr/>
      </p:nvGrpSpPr>
      <p:grpSpPr>
        <a:xfrm>
          <a:off x="0" y="0"/>
          <a:ext cx="0" cy="0"/>
          <a:chOff x="0" y="0"/>
          <a:chExt cx="0" cy="0"/>
        </a:xfrm>
      </p:grpSpPr>
      <p:sp>
        <p:nvSpPr>
          <p:cNvPr id="60" name="Google Shape;60;p15"/>
          <p:cNvSpPr/>
          <p:nvPr/>
        </p:nvSpPr>
        <p:spPr>
          <a:xfrm>
            <a:off x="100" y="0"/>
            <a:ext cx="9144000" cy="5151300"/>
          </a:xfrm>
          <a:prstGeom prst="rect">
            <a:avLst/>
          </a:prstGeom>
          <a:solidFill>
            <a:srgbClr val="363739">
              <a:alpha val="7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txBox="1"/>
          <p:nvPr>
            <p:ph idx="12" type="sldNum"/>
          </p:nvPr>
        </p:nvSpPr>
        <p:spPr>
          <a:xfrm>
            <a:off x="8532425" y="4618200"/>
            <a:ext cx="611400" cy="525300"/>
          </a:xfrm>
          <a:prstGeom prst="rect">
            <a:avLst/>
          </a:prstGeom>
          <a:solidFill>
            <a:schemeClr val="accent1"/>
          </a:solidFill>
        </p:spPr>
        <p:txBody>
          <a:bodyPr anchorCtr="0" anchor="ctr"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62" name="Google Shape;62;p15"/>
          <p:cNvSpPr txBox="1"/>
          <p:nvPr>
            <p:ph type="ctrTitle"/>
          </p:nvPr>
        </p:nvSpPr>
        <p:spPr>
          <a:xfrm>
            <a:off x="514350" y="2263175"/>
            <a:ext cx="5557200" cy="6312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4100"/>
              <a:buNone/>
              <a:defRPr>
                <a:solidFill>
                  <a:schemeClr val="accent1"/>
                </a:solidFill>
              </a:defRPr>
            </a:lvl1pPr>
            <a:lvl2pPr lvl="1" rtl="0">
              <a:spcBef>
                <a:spcPts val="0"/>
              </a:spcBef>
              <a:spcAft>
                <a:spcPts val="0"/>
              </a:spcAft>
              <a:buClr>
                <a:schemeClr val="accent1"/>
              </a:buClr>
              <a:buSzPts val="4100"/>
              <a:buNone/>
              <a:defRPr>
                <a:solidFill>
                  <a:schemeClr val="accent1"/>
                </a:solidFill>
              </a:defRPr>
            </a:lvl2pPr>
            <a:lvl3pPr lvl="2" rtl="0">
              <a:spcBef>
                <a:spcPts val="0"/>
              </a:spcBef>
              <a:spcAft>
                <a:spcPts val="0"/>
              </a:spcAft>
              <a:buClr>
                <a:schemeClr val="accent1"/>
              </a:buClr>
              <a:buSzPts val="4100"/>
              <a:buNone/>
              <a:defRPr>
                <a:solidFill>
                  <a:schemeClr val="accent1"/>
                </a:solidFill>
              </a:defRPr>
            </a:lvl3pPr>
            <a:lvl4pPr lvl="3" rtl="0">
              <a:spcBef>
                <a:spcPts val="0"/>
              </a:spcBef>
              <a:spcAft>
                <a:spcPts val="0"/>
              </a:spcAft>
              <a:buClr>
                <a:schemeClr val="accent1"/>
              </a:buClr>
              <a:buSzPts val="4100"/>
              <a:buNone/>
              <a:defRPr>
                <a:solidFill>
                  <a:schemeClr val="accent1"/>
                </a:solidFill>
              </a:defRPr>
            </a:lvl4pPr>
            <a:lvl5pPr lvl="4" rtl="0">
              <a:spcBef>
                <a:spcPts val="0"/>
              </a:spcBef>
              <a:spcAft>
                <a:spcPts val="0"/>
              </a:spcAft>
              <a:buClr>
                <a:schemeClr val="accent1"/>
              </a:buClr>
              <a:buSzPts val="4100"/>
              <a:buNone/>
              <a:defRPr>
                <a:solidFill>
                  <a:schemeClr val="accent1"/>
                </a:solidFill>
              </a:defRPr>
            </a:lvl5pPr>
            <a:lvl6pPr lvl="5" rtl="0">
              <a:spcBef>
                <a:spcPts val="0"/>
              </a:spcBef>
              <a:spcAft>
                <a:spcPts val="0"/>
              </a:spcAft>
              <a:buClr>
                <a:schemeClr val="accent1"/>
              </a:buClr>
              <a:buSzPts val="4100"/>
              <a:buNone/>
              <a:defRPr>
                <a:solidFill>
                  <a:schemeClr val="accent1"/>
                </a:solidFill>
              </a:defRPr>
            </a:lvl6pPr>
            <a:lvl7pPr lvl="6" rtl="0">
              <a:spcBef>
                <a:spcPts val="0"/>
              </a:spcBef>
              <a:spcAft>
                <a:spcPts val="0"/>
              </a:spcAft>
              <a:buClr>
                <a:schemeClr val="accent1"/>
              </a:buClr>
              <a:buSzPts val="4100"/>
              <a:buNone/>
              <a:defRPr>
                <a:solidFill>
                  <a:schemeClr val="accent1"/>
                </a:solidFill>
              </a:defRPr>
            </a:lvl7pPr>
            <a:lvl8pPr lvl="7" rtl="0">
              <a:spcBef>
                <a:spcPts val="0"/>
              </a:spcBef>
              <a:spcAft>
                <a:spcPts val="0"/>
              </a:spcAft>
              <a:buClr>
                <a:schemeClr val="accent1"/>
              </a:buClr>
              <a:buSzPts val="4100"/>
              <a:buNone/>
              <a:defRPr>
                <a:solidFill>
                  <a:schemeClr val="accent1"/>
                </a:solidFill>
              </a:defRPr>
            </a:lvl8pPr>
            <a:lvl9pPr lvl="8" rtl="0">
              <a:spcBef>
                <a:spcPts val="0"/>
              </a:spcBef>
              <a:spcAft>
                <a:spcPts val="0"/>
              </a:spcAft>
              <a:buClr>
                <a:schemeClr val="accent1"/>
              </a:buClr>
              <a:buSzPts val="4100"/>
              <a:buNone/>
              <a:defRPr>
                <a:solidFill>
                  <a:schemeClr val="accent1"/>
                </a:solidFill>
              </a:defRPr>
            </a:lvl9pPr>
          </a:lstStyle>
          <a:p/>
        </p:txBody>
      </p:sp>
      <p:sp>
        <p:nvSpPr>
          <p:cNvPr id="63" name="Google Shape;63;p15"/>
          <p:cNvSpPr txBox="1"/>
          <p:nvPr>
            <p:ph idx="1" type="subTitle"/>
          </p:nvPr>
        </p:nvSpPr>
        <p:spPr>
          <a:xfrm>
            <a:off x="514350" y="2894375"/>
            <a:ext cx="5557200" cy="274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p:txBody>
      </p:sp>
      <p:sp>
        <p:nvSpPr>
          <p:cNvPr id="64" name="Google Shape;64;p15"/>
          <p:cNvSpPr/>
          <p:nvPr/>
        </p:nvSpPr>
        <p:spPr>
          <a:xfrm>
            <a:off x="342900" y="361950"/>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65" name="Shape 65"/>
        <p:cNvGrpSpPr/>
        <p:nvPr/>
      </p:nvGrpSpPr>
      <p:grpSpPr>
        <a:xfrm>
          <a:off x="0" y="0"/>
          <a:ext cx="0" cy="0"/>
          <a:chOff x="0" y="0"/>
          <a:chExt cx="0" cy="0"/>
        </a:xfrm>
      </p:grpSpPr>
      <p:sp>
        <p:nvSpPr>
          <p:cNvPr id="66" name="Google Shape;66;p16"/>
          <p:cNvSpPr txBox="1"/>
          <p:nvPr>
            <p:ph idx="1" type="body"/>
          </p:nvPr>
        </p:nvSpPr>
        <p:spPr>
          <a:xfrm>
            <a:off x="515525" y="2260775"/>
            <a:ext cx="4784400" cy="2346900"/>
          </a:xfrm>
          <a:prstGeom prst="rect">
            <a:avLst/>
          </a:prstGeom>
        </p:spPr>
        <p:txBody>
          <a:bodyPr anchorCtr="0" anchor="b" bIns="0" lIns="0" spcFirstLastPara="1" rIns="0" wrap="square" tIns="0">
            <a:noAutofit/>
          </a:bodyPr>
          <a:lstStyle>
            <a:lvl1pPr indent="-488950" lvl="0" marL="457200" rtl="0">
              <a:spcBef>
                <a:spcPts val="0"/>
              </a:spcBef>
              <a:spcAft>
                <a:spcPts val="0"/>
              </a:spcAft>
              <a:buSzPts val="4100"/>
              <a:buChar char="•"/>
              <a:defRPr b="1" sz="4100"/>
            </a:lvl1pPr>
            <a:lvl2pPr indent="-488950" lvl="1" marL="914400" rtl="0">
              <a:spcBef>
                <a:spcPts val="800"/>
              </a:spcBef>
              <a:spcAft>
                <a:spcPts val="0"/>
              </a:spcAft>
              <a:buSzPts val="4100"/>
              <a:buChar char="○"/>
              <a:defRPr b="1" sz="4100"/>
            </a:lvl2pPr>
            <a:lvl3pPr indent="-488950" lvl="2" marL="1371600" rtl="0">
              <a:spcBef>
                <a:spcPts val="800"/>
              </a:spcBef>
              <a:spcAft>
                <a:spcPts val="0"/>
              </a:spcAft>
              <a:buSzPts val="4100"/>
              <a:buChar char="■"/>
              <a:defRPr b="1" sz="4100"/>
            </a:lvl3pPr>
            <a:lvl4pPr indent="-488950" lvl="3" marL="1828800" rtl="0">
              <a:spcBef>
                <a:spcPts val="800"/>
              </a:spcBef>
              <a:spcAft>
                <a:spcPts val="0"/>
              </a:spcAft>
              <a:buSzPts val="4100"/>
              <a:buChar char="●"/>
              <a:defRPr b="1" sz="4100"/>
            </a:lvl4pPr>
            <a:lvl5pPr indent="-488950" lvl="4" marL="2286000" rtl="0">
              <a:spcBef>
                <a:spcPts val="800"/>
              </a:spcBef>
              <a:spcAft>
                <a:spcPts val="0"/>
              </a:spcAft>
              <a:buSzPts val="4100"/>
              <a:buChar char="○"/>
              <a:defRPr b="1" sz="4100"/>
            </a:lvl5pPr>
            <a:lvl6pPr indent="-488950" lvl="5" marL="2743200" rtl="0">
              <a:spcBef>
                <a:spcPts val="800"/>
              </a:spcBef>
              <a:spcAft>
                <a:spcPts val="0"/>
              </a:spcAft>
              <a:buSzPts val="4100"/>
              <a:buChar char="■"/>
              <a:defRPr b="1" sz="4100"/>
            </a:lvl6pPr>
            <a:lvl7pPr indent="-488950" lvl="6" marL="3200400" rtl="0">
              <a:spcBef>
                <a:spcPts val="800"/>
              </a:spcBef>
              <a:spcAft>
                <a:spcPts val="0"/>
              </a:spcAft>
              <a:buSzPts val="4100"/>
              <a:buChar char="●"/>
              <a:defRPr b="1" sz="4100"/>
            </a:lvl7pPr>
            <a:lvl8pPr indent="-488950" lvl="7" marL="3657600" rtl="0">
              <a:spcBef>
                <a:spcPts val="800"/>
              </a:spcBef>
              <a:spcAft>
                <a:spcPts val="0"/>
              </a:spcAft>
              <a:buSzPts val="4100"/>
              <a:buChar char="○"/>
              <a:defRPr b="1" sz="4100"/>
            </a:lvl8pPr>
            <a:lvl9pPr indent="-488950" lvl="8" marL="4114800" rtl="0">
              <a:spcBef>
                <a:spcPts val="800"/>
              </a:spcBef>
              <a:spcAft>
                <a:spcPts val="800"/>
              </a:spcAft>
              <a:buSzPts val="4100"/>
              <a:buChar char="■"/>
              <a:defRPr b="1" sz="4100"/>
            </a:lvl9pPr>
          </a:lstStyle>
          <a:p/>
        </p:txBody>
      </p:sp>
      <p:sp>
        <p:nvSpPr>
          <p:cNvPr id="67" name="Google Shape;67;p1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p:nvPr/>
        </p:nvSpPr>
        <p:spPr>
          <a:xfrm>
            <a:off x="515532" y="604394"/>
            <a:ext cx="537342" cy="539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 name="Google Shape;69;p16"/>
          <p:cNvSpPr/>
          <p:nvPr/>
        </p:nvSpPr>
        <p:spPr>
          <a:xfrm>
            <a:off x="6549307" y="869192"/>
            <a:ext cx="1810639" cy="1810639"/>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 name="Google Shape;70;p16"/>
          <p:cNvSpPr/>
          <p:nvPr/>
        </p:nvSpPr>
        <p:spPr>
          <a:xfrm>
            <a:off x="5817581" y="2205888"/>
            <a:ext cx="1467171" cy="734205"/>
          </a:xfrm>
          <a:custGeom>
            <a:rect b="b" l="l" r="r" t="t"/>
            <a:pathLst>
              <a:path extrusionOk="0" h="1468410" w="2934342">
                <a:moveTo>
                  <a:pt x="2934342" y="0"/>
                </a:moveTo>
                <a:cubicBezTo>
                  <a:pt x="2934342" y="811099"/>
                  <a:pt x="2277030" y="1468411"/>
                  <a:pt x="1465931" y="1468411"/>
                </a:cubicBezTo>
                <a:cubicBezTo>
                  <a:pt x="654832" y="1468411"/>
                  <a:pt x="0" y="811099"/>
                  <a:pt x="0" y="0"/>
                </a:cubicBezTo>
                <a:lnTo>
                  <a:pt x="2934342" y="0"/>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 name="Google Shape;71;p16"/>
          <p:cNvSpPr/>
          <p:nvPr/>
        </p:nvSpPr>
        <p:spPr>
          <a:xfrm>
            <a:off x="697262" y="806038"/>
            <a:ext cx="173875" cy="136473"/>
          </a:xfrm>
          <a:prstGeom prst="rect">
            <a:avLst/>
          </a:prstGeom>
        </p:spPr>
        <p:txBody>
          <a:bodyPr>
            <a:prstTxWarp prst="textPlain"/>
          </a:bodyPr>
          <a:lstStyle/>
          <a:p>
            <a:pPr lvl="0" algn="ctr"/>
            <a:r>
              <a:rPr b="1" i="0">
                <a:ln>
                  <a:noFill/>
                </a:ln>
                <a:solidFill>
                  <a:schemeClr val="lt2"/>
                </a:solidFill>
                <a:latin typeface="Georgia"/>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2" name="Shape 72"/>
        <p:cNvGrpSpPr/>
        <p:nvPr/>
      </p:nvGrpSpPr>
      <p:grpSpPr>
        <a:xfrm>
          <a:off x="0" y="0"/>
          <a:ext cx="0" cy="0"/>
          <a:chOff x="0" y="0"/>
          <a:chExt cx="0" cy="0"/>
        </a:xfrm>
      </p:grpSpPr>
      <p:sp>
        <p:nvSpPr>
          <p:cNvPr id="73" name="Google Shape;73;p17"/>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74" name="Google Shape;74;p17"/>
          <p:cNvSpPr txBox="1"/>
          <p:nvPr>
            <p:ph idx="1" type="body"/>
          </p:nvPr>
        </p:nvSpPr>
        <p:spPr>
          <a:xfrm>
            <a:off x="516600" y="1967475"/>
            <a:ext cx="6768900" cy="2420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75" name="Google Shape;75;p1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76" name="Shape 76"/>
        <p:cNvGrpSpPr/>
        <p:nvPr/>
      </p:nvGrpSpPr>
      <p:grpSpPr>
        <a:xfrm>
          <a:off x="0" y="0"/>
          <a:ext cx="0" cy="0"/>
          <a:chOff x="0" y="0"/>
          <a:chExt cx="0" cy="0"/>
        </a:xfrm>
      </p:grpSpPr>
      <p:sp>
        <p:nvSpPr>
          <p:cNvPr id="77" name="Google Shape;77;p18"/>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78" name="Google Shape;78;p18"/>
          <p:cNvSpPr txBox="1"/>
          <p:nvPr>
            <p:ph idx="1" type="body"/>
          </p:nvPr>
        </p:nvSpPr>
        <p:spPr>
          <a:xfrm>
            <a:off x="516600" y="1967475"/>
            <a:ext cx="3162600" cy="2490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79" name="Google Shape;79;p18"/>
          <p:cNvSpPr txBox="1"/>
          <p:nvPr>
            <p:ph idx="2" type="body"/>
          </p:nvPr>
        </p:nvSpPr>
        <p:spPr>
          <a:xfrm>
            <a:off x="4122876" y="1967475"/>
            <a:ext cx="3162600" cy="2490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80" name="Google Shape;80;p1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1" name="Shape 81"/>
        <p:cNvGrpSpPr/>
        <p:nvPr/>
      </p:nvGrpSpPr>
      <p:grpSpPr>
        <a:xfrm>
          <a:off x="0" y="0"/>
          <a:ext cx="0" cy="0"/>
          <a:chOff x="0" y="0"/>
          <a:chExt cx="0" cy="0"/>
        </a:xfrm>
      </p:grpSpPr>
      <p:sp>
        <p:nvSpPr>
          <p:cNvPr id="82" name="Google Shape;82;p19"/>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83" name="Google Shape;83;p19"/>
          <p:cNvSpPr txBox="1"/>
          <p:nvPr>
            <p:ph idx="1" type="body"/>
          </p:nvPr>
        </p:nvSpPr>
        <p:spPr>
          <a:xfrm>
            <a:off x="516600"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84" name="Google Shape;84;p19"/>
          <p:cNvSpPr txBox="1"/>
          <p:nvPr>
            <p:ph idx="2" type="body"/>
          </p:nvPr>
        </p:nvSpPr>
        <p:spPr>
          <a:xfrm>
            <a:off x="2846689"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85" name="Google Shape;85;p19"/>
          <p:cNvSpPr txBox="1"/>
          <p:nvPr>
            <p:ph idx="3" type="body"/>
          </p:nvPr>
        </p:nvSpPr>
        <p:spPr>
          <a:xfrm>
            <a:off x="5176777"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86" name="Google Shape;86;p1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20"/>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89" name="Google Shape;89;p2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_ONLY_1">
    <p:spTree>
      <p:nvGrpSpPr>
        <p:cNvPr id="90" name="Shape 90"/>
        <p:cNvGrpSpPr/>
        <p:nvPr/>
      </p:nvGrpSpPr>
      <p:grpSpPr>
        <a:xfrm>
          <a:off x="0" y="0"/>
          <a:ext cx="0" cy="0"/>
          <a:chOff x="0" y="0"/>
          <a:chExt cx="0" cy="0"/>
        </a:xfrm>
      </p:grpSpPr>
      <p:sp>
        <p:nvSpPr>
          <p:cNvPr id="91" name="Google Shape;91;p21"/>
          <p:cNvSpPr txBox="1"/>
          <p:nvPr>
            <p:ph type="title"/>
          </p:nvPr>
        </p:nvSpPr>
        <p:spPr>
          <a:xfrm>
            <a:off x="516600" y="1655400"/>
            <a:ext cx="3679200" cy="1411500"/>
          </a:xfrm>
          <a:prstGeom prst="rect">
            <a:avLst/>
          </a:prstGeom>
        </p:spPr>
        <p:txBody>
          <a:bodyPr anchorCtr="0" anchor="b"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92" name="Google Shape;92;p2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21"/>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4" name="Google Shape;94;p21"/>
          <p:cNvSpPr txBox="1"/>
          <p:nvPr>
            <p:ph idx="1" type="subTitle"/>
          </p:nvPr>
        </p:nvSpPr>
        <p:spPr>
          <a:xfrm>
            <a:off x="516600" y="3066900"/>
            <a:ext cx="3679200" cy="268200"/>
          </a:xfrm>
          <a:prstGeom prst="rect">
            <a:avLst/>
          </a:prstGeom>
        </p:spPr>
        <p:txBody>
          <a:bodyPr anchorCtr="0" anchor="t" bIns="0" lIns="0" spcFirstLastPara="1" rIns="0" wrap="square" tIns="0">
            <a:noAutofit/>
          </a:bodyPr>
          <a:lstStyle>
            <a:lvl1pPr lvl="0" rtl="0">
              <a:spcBef>
                <a:spcPts val="0"/>
              </a:spcBef>
              <a:spcAft>
                <a:spcPts val="0"/>
              </a:spcAft>
              <a:buSzPts val="1600"/>
              <a:buFont typeface="Barlow Medium"/>
              <a:buNone/>
              <a:defRPr>
                <a:latin typeface="Barlow Medium"/>
                <a:ea typeface="Barlow Medium"/>
                <a:cs typeface="Barlow Medium"/>
                <a:sym typeface="Barlow Medium"/>
              </a:defRPr>
            </a:lvl1pPr>
            <a:lvl2pPr lvl="1" rtl="0">
              <a:spcBef>
                <a:spcPts val="800"/>
              </a:spcBef>
              <a:spcAft>
                <a:spcPts val="0"/>
              </a:spcAft>
              <a:buSzPts val="1600"/>
              <a:buFont typeface="Barlow Medium"/>
              <a:buNone/>
              <a:defRPr>
                <a:latin typeface="Barlow Medium"/>
                <a:ea typeface="Barlow Medium"/>
                <a:cs typeface="Barlow Medium"/>
                <a:sym typeface="Barlow Medium"/>
              </a:defRPr>
            </a:lvl2pPr>
            <a:lvl3pPr lvl="2" rtl="0">
              <a:spcBef>
                <a:spcPts val="800"/>
              </a:spcBef>
              <a:spcAft>
                <a:spcPts val="0"/>
              </a:spcAft>
              <a:buSzPts val="1600"/>
              <a:buFont typeface="Barlow Medium"/>
              <a:buNone/>
              <a:defRPr>
                <a:latin typeface="Barlow Medium"/>
                <a:ea typeface="Barlow Medium"/>
                <a:cs typeface="Barlow Medium"/>
                <a:sym typeface="Barlow Medium"/>
              </a:defRPr>
            </a:lvl3pPr>
            <a:lvl4pPr lvl="3" rtl="0">
              <a:spcBef>
                <a:spcPts val="800"/>
              </a:spcBef>
              <a:spcAft>
                <a:spcPts val="0"/>
              </a:spcAft>
              <a:buSzPts val="1600"/>
              <a:buFont typeface="Barlow Medium"/>
              <a:buNone/>
              <a:defRPr>
                <a:latin typeface="Barlow Medium"/>
                <a:ea typeface="Barlow Medium"/>
                <a:cs typeface="Barlow Medium"/>
                <a:sym typeface="Barlow Medium"/>
              </a:defRPr>
            </a:lvl4pPr>
            <a:lvl5pPr lvl="4" rtl="0">
              <a:spcBef>
                <a:spcPts val="800"/>
              </a:spcBef>
              <a:spcAft>
                <a:spcPts val="0"/>
              </a:spcAft>
              <a:buSzPts val="1600"/>
              <a:buFont typeface="Barlow Medium"/>
              <a:buNone/>
              <a:defRPr>
                <a:latin typeface="Barlow Medium"/>
                <a:ea typeface="Barlow Medium"/>
                <a:cs typeface="Barlow Medium"/>
                <a:sym typeface="Barlow Medium"/>
              </a:defRPr>
            </a:lvl5pPr>
            <a:lvl6pPr lvl="5" rtl="0">
              <a:spcBef>
                <a:spcPts val="800"/>
              </a:spcBef>
              <a:spcAft>
                <a:spcPts val="0"/>
              </a:spcAft>
              <a:buSzPts val="1600"/>
              <a:buFont typeface="Barlow Medium"/>
              <a:buNone/>
              <a:defRPr>
                <a:latin typeface="Barlow Medium"/>
                <a:ea typeface="Barlow Medium"/>
                <a:cs typeface="Barlow Medium"/>
                <a:sym typeface="Barlow Medium"/>
              </a:defRPr>
            </a:lvl6pPr>
            <a:lvl7pPr lvl="6" rtl="0">
              <a:spcBef>
                <a:spcPts val="800"/>
              </a:spcBef>
              <a:spcAft>
                <a:spcPts val="0"/>
              </a:spcAft>
              <a:buSzPts val="1600"/>
              <a:buFont typeface="Barlow Medium"/>
              <a:buNone/>
              <a:defRPr>
                <a:latin typeface="Barlow Medium"/>
                <a:ea typeface="Barlow Medium"/>
                <a:cs typeface="Barlow Medium"/>
                <a:sym typeface="Barlow Medium"/>
              </a:defRPr>
            </a:lvl7pPr>
            <a:lvl8pPr lvl="7" rtl="0">
              <a:spcBef>
                <a:spcPts val="800"/>
              </a:spcBef>
              <a:spcAft>
                <a:spcPts val="0"/>
              </a:spcAft>
              <a:buSzPts val="1600"/>
              <a:buFont typeface="Barlow Medium"/>
              <a:buNone/>
              <a:defRPr>
                <a:latin typeface="Barlow Medium"/>
                <a:ea typeface="Barlow Medium"/>
                <a:cs typeface="Barlow Medium"/>
                <a:sym typeface="Barlow Medium"/>
              </a:defRPr>
            </a:lvl8pPr>
            <a:lvl9pPr lvl="8" rtl="0">
              <a:spcBef>
                <a:spcPts val="800"/>
              </a:spcBef>
              <a:spcAft>
                <a:spcPts val="800"/>
              </a:spcAft>
              <a:buSzPts val="1600"/>
              <a:buFont typeface="Barlow Medium"/>
              <a:buNone/>
              <a:defRPr>
                <a:latin typeface="Barlow Medium"/>
                <a:ea typeface="Barlow Medium"/>
                <a:cs typeface="Barlow Medium"/>
                <a:sym typeface="Barlow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txBox="1"/>
          <p:nvPr>
            <p:ph idx="1" type="body"/>
          </p:nvPr>
        </p:nvSpPr>
        <p:spPr>
          <a:xfrm>
            <a:off x="516600" y="4406300"/>
            <a:ext cx="7772100" cy="3039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97" name="Google Shape;97;p2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16600" y="514350"/>
            <a:ext cx="6480000" cy="7179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1pPr>
            <a:lvl2pPr lvl="1"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2pPr>
            <a:lvl3pPr lvl="2"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3pPr>
            <a:lvl4pPr lvl="3"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4pPr>
            <a:lvl5pPr lvl="4"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5pPr>
            <a:lvl6pPr lvl="5"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6pPr>
            <a:lvl7pPr lvl="6"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7pPr>
            <a:lvl8pPr lvl="7"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8pPr>
            <a:lvl9pPr lvl="8"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9pPr>
          </a:lstStyle>
          <a:p/>
        </p:txBody>
      </p:sp>
      <p:sp>
        <p:nvSpPr>
          <p:cNvPr id="52" name="Google Shape;52;p13"/>
          <p:cNvSpPr txBox="1"/>
          <p:nvPr>
            <p:ph idx="1" type="body"/>
          </p:nvPr>
        </p:nvSpPr>
        <p:spPr>
          <a:xfrm>
            <a:off x="516600" y="1967475"/>
            <a:ext cx="6768900" cy="2420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indent="-330200" lvl="1" marL="9144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indent="-330200" lvl="2" marL="13716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indent="-330200" lvl="3" marL="18288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indent="-330200" lvl="4" marL="22860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indent="-330200" lvl="5" marL="2743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indent="-330200" lvl="6" marL="32004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indent="-330200" lvl="7" marL="36576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indent="-330200" lvl="8" marL="4114800" rtl="0">
              <a:lnSpc>
                <a:spcPct val="115000"/>
              </a:lnSpc>
              <a:spcBef>
                <a:spcPts val="800"/>
              </a:spcBef>
              <a:spcAft>
                <a:spcPts val="800"/>
              </a:spcAft>
              <a:buClr>
                <a:schemeClr val="dk1"/>
              </a:buClr>
              <a:buSzPts val="1600"/>
              <a:buFont typeface="Barlow"/>
              <a:buChar char="■"/>
              <a:defRPr sz="1600">
                <a:solidFill>
                  <a:schemeClr val="dk1"/>
                </a:solidFill>
                <a:latin typeface="Barlow"/>
                <a:ea typeface="Barlow"/>
                <a:cs typeface="Barlow"/>
                <a:sym typeface="Barlow"/>
              </a:defRPr>
            </a:lvl9pPr>
          </a:lstStyle>
          <a:p/>
        </p:txBody>
      </p:sp>
      <p:sp>
        <p:nvSpPr>
          <p:cNvPr id="53" name="Google Shape;53;p13"/>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lvl="0" rtl="0" algn="r">
              <a:buNone/>
              <a:defRPr b="1" sz="1100">
                <a:solidFill>
                  <a:schemeClr val="dk1"/>
                </a:solidFill>
                <a:latin typeface="Barlow"/>
                <a:ea typeface="Barlow"/>
                <a:cs typeface="Barlow"/>
                <a:sym typeface="Barlow"/>
              </a:defRPr>
            </a:lvl1pPr>
            <a:lvl2pPr lvl="1" rtl="0" algn="r">
              <a:buNone/>
              <a:defRPr b="1" sz="1100">
                <a:solidFill>
                  <a:schemeClr val="dk1"/>
                </a:solidFill>
                <a:latin typeface="Barlow"/>
                <a:ea typeface="Barlow"/>
                <a:cs typeface="Barlow"/>
                <a:sym typeface="Barlow"/>
              </a:defRPr>
            </a:lvl2pPr>
            <a:lvl3pPr lvl="2" rtl="0" algn="r">
              <a:buNone/>
              <a:defRPr b="1" sz="1100">
                <a:solidFill>
                  <a:schemeClr val="dk1"/>
                </a:solidFill>
                <a:latin typeface="Barlow"/>
                <a:ea typeface="Barlow"/>
                <a:cs typeface="Barlow"/>
                <a:sym typeface="Barlow"/>
              </a:defRPr>
            </a:lvl3pPr>
            <a:lvl4pPr lvl="3" rtl="0" algn="r">
              <a:buNone/>
              <a:defRPr b="1" sz="1100">
                <a:solidFill>
                  <a:schemeClr val="dk1"/>
                </a:solidFill>
                <a:latin typeface="Barlow"/>
                <a:ea typeface="Barlow"/>
                <a:cs typeface="Barlow"/>
                <a:sym typeface="Barlow"/>
              </a:defRPr>
            </a:lvl4pPr>
            <a:lvl5pPr lvl="4" rtl="0" algn="r">
              <a:buNone/>
              <a:defRPr b="1" sz="1100">
                <a:solidFill>
                  <a:schemeClr val="dk1"/>
                </a:solidFill>
                <a:latin typeface="Barlow"/>
                <a:ea typeface="Barlow"/>
                <a:cs typeface="Barlow"/>
                <a:sym typeface="Barlow"/>
              </a:defRPr>
            </a:lvl5pPr>
            <a:lvl6pPr lvl="5" rtl="0" algn="r">
              <a:buNone/>
              <a:defRPr b="1" sz="1100">
                <a:solidFill>
                  <a:schemeClr val="dk1"/>
                </a:solidFill>
                <a:latin typeface="Barlow"/>
                <a:ea typeface="Barlow"/>
                <a:cs typeface="Barlow"/>
                <a:sym typeface="Barlow"/>
              </a:defRPr>
            </a:lvl6pPr>
            <a:lvl7pPr lvl="6" rtl="0" algn="r">
              <a:buNone/>
              <a:defRPr b="1" sz="1100">
                <a:solidFill>
                  <a:schemeClr val="dk1"/>
                </a:solidFill>
                <a:latin typeface="Barlow"/>
                <a:ea typeface="Barlow"/>
                <a:cs typeface="Barlow"/>
                <a:sym typeface="Barlow"/>
              </a:defRPr>
            </a:lvl7pPr>
            <a:lvl8pPr lvl="7" rtl="0" algn="r">
              <a:buNone/>
              <a:defRPr b="1" sz="1100">
                <a:solidFill>
                  <a:schemeClr val="dk1"/>
                </a:solidFill>
                <a:latin typeface="Barlow"/>
                <a:ea typeface="Barlow"/>
                <a:cs typeface="Barlow"/>
                <a:sym typeface="Barlow"/>
              </a:defRPr>
            </a:lvl8pPr>
            <a:lvl9pPr lvl="8" rtl="0" algn="r">
              <a:buNone/>
              <a:defRPr b="1" sz="1100">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3" name="Shape 103"/>
        <p:cNvGrpSpPr/>
        <p:nvPr/>
      </p:nvGrpSpPr>
      <p:grpSpPr>
        <a:xfrm>
          <a:off x="0" y="0"/>
          <a:ext cx="0" cy="0"/>
          <a:chOff x="0" y="0"/>
          <a:chExt cx="0" cy="0"/>
        </a:xfrm>
      </p:grpSpPr>
      <p:pic>
        <p:nvPicPr>
          <p:cNvPr id="104" name="Google Shape;104;p24"/>
          <p:cNvPicPr preferRelativeResize="0"/>
          <p:nvPr/>
        </p:nvPicPr>
        <p:blipFill rotWithShape="1">
          <a:blip r:embed="rId3">
            <a:alphaModFix/>
          </a:blip>
          <a:srcRect b="0" l="31655" r="22448" t="0"/>
          <a:stretch/>
        </p:blipFill>
        <p:spPr>
          <a:xfrm>
            <a:off x="5246250" y="426150"/>
            <a:ext cx="3326525" cy="4291200"/>
          </a:xfrm>
          <a:prstGeom prst="rect">
            <a:avLst/>
          </a:prstGeom>
          <a:noFill/>
          <a:ln>
            <a:noFill/>
          </a:ln>
        </p:spPr>
      </p:pic>
      <p:sp>
        <p:nvSpPr>
          <p:cNvPr id="105" name="Google Shape;105;p24"/>
          <p:cNvSpPr txBox="1"/>
          <p:nvPr>
            <p:ph type="ctrTitle"/>
          </p:nvPr>
        </p:nvSpPr>
        <p:spPr>
          <a:xfrm>
            <a:off x="314625" y="1304925"/>
            <a:ext cx="4196700" cy="18471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400"/>
              <a:t>Creating a Self-Audit System for Bank Users to Detect Fraudulent Activities</a:t>
            </a:r>
            <a:endParaRPr sz="3400"/>
          </a:p>
        </p:txBody>
      </p:sp>
      <p:sp>
        <p:nvSpPr>
          <p:cNvPr id="106" name="Google Shape;106;p24"/>
          <p:cNvSpPr txBox="1"/>
          <p:nvPr/>
        </p:nvSpPr>
        <p:spPr>
          <a:xfrm>
            <a:off x="314628" y="4788300"/>
            <a:ext cx="399600" cy="169200"/>
          </a:xfrm>
          <a:prstGeom prst="rect">
            <a:avLst/>
          </a:prstGeom>
          <a:noFill/>
          <a:ln>
            <a:noFill/>
          </a:ln>
        </p:spPr>
        <p:txBody>
          <a:bodyPr anchorCtr="0" anchor="t" bIns="0" lIns="0" spcFirstLastPara="1" rIns="0" wrap="square" tIns="0">
            <a:spAutoFit/>
          </a:bodyPr>
          <a:lstStyle/>
          <a:p>
            <a:pPr indent="0" lvl="0" marL="0" marR="0" rtl="0" algn="l">
              <a:lnSpc>
                <a:spcPct val="125011"/>
              </a:lnSpc>
              <a:spcBef>
                <a:spcPts val="0"/>
              </a:spcBef>
              <a:spcAft>
                <a:spcPts val="0"/>
              </a:spcAft>
              <a:buNone/>
            </a:pPr>
            <a:r>
              <a:rPr b="1" lang="en" sz="1100">
                <a:solidFill>
                  <a:schemeClr val="dk1"/>
                </a:solidFill>
                <a:latin typeface="Barlow"/>
                <a:ea typeface="Barlow"/>
                <a:cs typeface="Barlow"/>
                <a:sym typeface="Barlow"/>
              </a:rPr>
              <a:t>01</a:t>
            </a:r>
            <a:endParaRPr sz="700">
              <a:solidFill>
                <a:schemeClr val="dk1"/>
              </a:solidFill>
            </a:endParaRPr>
          </a:p>
        </p:txBody>
      </p:sp>
      <p:sp>
        <p:nvSpPr>
          <p:cNvPr id="107" name="Google Shape;107;p24"/>
          <p:cNvSpPr/>
          <p:nvPr/>
        </p:nvSpPr>
        <p:spPr>
          <a:xfrm>
            <a:off x="4754680" y="3808575"/>
            <a:ext cx="1219200" cy="1219196"/>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8" name="Google Shape;108;p24"/>
          <p:cNvSpPr/>
          <p:nvPr/>
        </p:nvSpPr>
        <p:spPr>
          <a:xfrm>
            <a:off x="7596177" y="864379"/>
            <a:ext cx="1400232" cy="700707"/>
          </a:xfrm>
          <a:custGeom>
            <a:rect b="b" l="l" r="r" t="t"/>
            <a:pathLst>
              <a:path extrusionOk="0" h="1401415" w="2800464">
                <a:moveTo>
                  <a:pt x="2800465" y="0"/>
                </a:moveTo>
                <a:cubicBezTo>
                  <a:pt x="2800465" y="774093"/>
                  <a:pt x="2173142" y="1401416"/>
                  <a:pt x="1399049" y="1401416"/>
                </a:cubicBezTo>
                <a:cubicBezTo>
                  <a:pt x="624956" y="1401416"/>
                  <a:pt x="0" y="774093"/>
                  <a:pt x="0" y="0"/>
                </a:cubicBezTo>
                <a:lnTo>
                  <a:pt x="2800465" y="0"/>
                </a:ln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9" name="Google Shape;109;p24"/>
          <p:cNvSpPr txBox="1"/>
          <p:nvPr/>
        </p:nvSpPr>
        <p:spPr>
          <a:xfrm>
            <a:off x="314625" y="3419175"/>
            <a:ext cx="36258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lang="en">
                <a:latin typeface="Barlow"/>
                <a:ea typeface="Barlow"/>
                <a:cs typeface="Barlow"/>
                <a:sym typeface="Barlow"/>
              </a:rPr>
            </a:br>
            <a:r>
              <a:rPr b="1" lang="en">
                <a:solidFill>
                  <a:schemeClr val="dk1"/>
                </a:solidFill>
                <a:latin typeface="Barlow"/>
                <a:ea typeface="Barlow"/>
                <a:cs typeface="Barlow"/>
                <a:sym typeface="Barlow"/>
              </a:rPr>
              <a:t>- Group 6 - </a:t>
            </a:r>
            <a:endParaRPr>
              <a:solidFill>
                <a:schemeClr val="dk1"/>
              </a:solidFill>
              <a:latin typeface="Barlow"/>
              <a:ea typeface="Barlow"/>
              <a:cs typeface="Barlow"/>
              <a:sym typeface="Barlow"/>
            </a:endParaRPr>
          </a:p>
          <a:p>
            <a:pPr indent="0" lvl="0" marL="0" rtl="0" algn="ctr">
              <a:spcBef>
                <a:spcPts val="0"/>
              </a:spcBef>
              <a:spcAft>
                <a:spcPts val="0"/>
              </a:spcAft>
              <a:buNone/>
            </a:pPr>
            <a:r>
              <a:rPr lang="en">
                <a:solidFill>
                  <a:schemeClr val="dk1"/>
                </a:solidFill>
                <a:latin typeface="Barlow"/>
                <a:ea typeface="Barlow"/>
                <a:cs typeface="Barlow"/>
                <a:sym typeface="Barlow"/>
              </a:rPr>
              <a:t>Elyan Palladino  |  Woon Sup Kim</a:t>
            </a:r>
            <a:endParaRPr>
              <a:solidFill>
                <a:schemeClr val="dk1"/>
              </a:solidFill>
              <a:latin typeface="Barlow"/>
              <a:ea typeface="Barlow"/>
              <a:cs typeface="Barlow"/>
              <a:sym typeface="Barlow"/>
            </a:endParaRPr>
          </a:p>
          <a:p>
            <a:pPr indent="0" lvl="0" marL="0" rtl="0" algn="ctr">
              <a:spcBef>
                <a:spcPts val="0"/>
              </a:spcBef>
              <a:spcAft>
                <a:spcPts val="0"/>
              </a:spcAft>
              <a:buNone/>
            </a:pPr>
            <a:r>
              <a:rPr lang="en">
                <a:solidFill>
                  <a:schemeClr val="dk1"/>
                </a:solidFill>
                <a:latin typeface="Barlow"/>
                <a:ea typeface="Barlow"/>
                <a:cs typeface="Barlow"/>
                <a:sym typeface="Barlow"/>
              </a:rPr>
              <a:t>Shivam Bathija  |  Laurensia Charlene Gono</a:t>
            </a:r>
            <a:endParaRPr>
              <a:solidFill>
                <a:schemeClr val="dk1"/>
              </a:solidFill>
              <a:latin typeface="Barlow"/>
              <a:ea typeface="Barlow"/>
              <a:cs typeface="Barlow"/>
              <a:sym typeface="Barlow"/>
            </a:endParaRPr>
          </a:p>
          <a:p>
            <a:pPr indent="0" lvl="0" marL="0" rtl="0" algn="ctr">
              <a:spcBef>
                <a:spcPts val="0"/>
              </a:spcBef>
              <a:spcAft>
                <a:spcPts val="0"/>
              </a:spcAft>
              <a:buNone/>
            </a:pPr>
            <a:r>
              <a:rPr lang="en">
                <a:solidFill>
                  <a:schemeClr val="dk1"/>
                </a:solidFill>
                <a:latin typeface="Barlow"/>
                <a:ea typeface="Barlow"/>
                <a:cs typeface="Barlow"/>
                <a:sym typeface="Barlow"/>
              </a:rPr>
              <a:t>Yushan Lin</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7" name="Shape 267"/>
        <p:cNvGrpSpPr/>
        <p:nvPr/>
      </p:nvGrpSpPr>
      <p:grpSpPr>
        <a:xfrm>
          <a:off x="0" y="0"/>
          <a:ext cx="0" cy="0"/>
          <a:chOff x="0" y="0"/>
          <a:chExt cx="0" cy="0"/>
        </a:xfrm>
      </p:grpSpPr>
      <p:grpSp>
        <p:nvGrpSpPr>
          <p:cNvPr id="268" name="Google Shape;268;p33"/>
          <p:cNvGrpSpPr/>
          <p:nvPr/>
        </p:nvGrpSpPr>
        <p:grpSpPr>
          <a:xfrm>
            <a:off x="1980479" y="1874347"/>
            <a:ext cx="5182988" cy="1340926"/>
            <a:chOff x="0" y="285750"/>
            <a:chExt cx="13821300" cy="3575804"/>
          </a:xfrm>
        </p:grpSpPr>
        <p:sp>
          <p:nvSpPr>
            <p:cNvPr id="269" name="Google Shape;269;p33"/>
            <p:cNvSpPr txBox="1"/>
            <p:nvPr/>
          </p:nvSpPr>
          <p:spPr>
            <a:xfrm>
              <a:off x="0" y="285750"/>
              <a:ext cx="13821300" cy="28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sz="700">
                <a:solidFill>
                  <a:schemeClr val="accent1"/>
                </a:solidFill>
                <a:latin typeface="Barlow"/>
                <a:ea typeface="Barlow"/>
                <a:cs typeface="Barlow"/>
                <a:sym typeface="Barlow"/>
              </a:endParaRPr>
            </a:p>
          </p:txBody>
        </p:sp>
        <p:sp>
          <p:nvSpPr>
            <p:cNvPr id="270" name="Google Shape;270;p33"/>
            <p:cNvSpPr txBox="1"/>
            <p:nvPr/>
          </p:nvSpPr>
          <p:spPr>
            <a:xfrm>
              <a:off x="1292488" y="3574154"/>
              <a:ext cx="11236500" cy="287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t/>
              </a:r>
              <a:endParaRPr sz="700">
                <a:solidFill>
                  <a:schemeClr val="lt2"/>
                </a:solidFill>
                <a:latin typeface="Barlow"/>
                <a:ea typeface="Barlow"/>
                <a:cs typeface="Barlow"/>
                <a:sym typeface="Barlow"/>
              </a:endParaRPr>
            </a:p>
          </p:txBody>
        </p:sp>
      </p:grpSp>
      <p:sp>
        <p:nvSpPr>
          <p:cNvPr id="271" name="Google Shape;271;p33"/>
          <p:cNvSpPr/>
          <p:nvPr/>
        </p:nvSpPr>
        <p:spPr>
          <a:xfrm>
            <a:off x="-754249" y="2954800"/>
            <a:ext cx="1575768" cy="1673987"/>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2" name="Google Shape;272;p33"/>
          <p:cNvSpPr/>
          <p:nvPr/>
        </p:nvSpPr>
        <p:spPr>
          <a:xfrm>
            <a:off x="565605" y="4065407"/>
            <a:ext cx="962367" cy="255802"/>
          </a:xfrm>
          <a:custGeom>
            <a:rect b="b" l="l" r="r" t="t"/>
            <a:pathLst>
              <a:path extrusionOk="0" h="553085" w="2212339">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73" name="Google Shape;273;p33"/>
          <p:cNvSpPr/>
          <p:nvPr/>
        </p:nvSpPr>
        <p:spPr>
          <a:xfrm>
            <a:off x="8273275" y="226150"/>
            <a:ext cx="1280160" cy="1097277"/>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74" name="Google Shape;274;p3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275" name="Google Shape;275;p33"/>
          <p:cNvPicPr preferRelativeResize="0"/>
          <p:nvPr/>
        </p:nvPicPr>
        <p:blipFill>
          <a:blip r:embed="rId3">
            <a:alphaModFix/>
          </a:blip>
          <a:stretch>
            <a:fillRect/>
          </a:stretch>
        </p:blipFill>
        <p:spPr>
          <a:xfrm>
            <a:off x="1922619" y="1631374"/>
            <a:ext cx="5298712" cy="1674475"/>
          </a:xfrm>
          <a:prstGeom prst="rect">
            <a:avLst/>
          </a:prstGeom>
          <a:noFill/>
          <a:ln>
            <a:noFill/>
          </a:ln>
        </p:spPr>
      </p:pic>
      <p:sp>
        <p:nvSpPr>
          <p:cNvPr id="276" name="Google Shape;276;p33"/>
          <p:cNvSpPr txBox="1"/>
          <p:nvPr>
            <p:ph idx="4294967295" type="body"/>
          </p:nvPr>
        </p:nvSpPr>
        <p:spPr>
          <a:xfrm>
            <a:off x="2466900" y="3528075"/>
            <a:ext cx="4210200" cy="7179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b="1" lang="en" sz="1400">
                <a:solidFill>
                  <a:schemeClr val="lt2"/>
                </a:solidFill>
              </a:rPr>
              <a:t># of Transactions: 4392 (Profile 1)</a:t>
            </a:r>
            <a:endParaRPr b="1" sz="1400">
              <a:solidFill>
                <a:schemeClr val="lt2"/>
              </a:solidFill>
            </a:endParaRPr>
          </a:p>
          <a:p>
            <a:pPr indent="0" lvl="0" marL="0" marR="0" rtl="0" algn="ctr">
              <a:lnSpc>
                <a:spcPct val="115000"/>
              </a:lnSpc>
              <a:spcBef>
                <a:spcPts val="800"/>
              </a:spcBef>
              <a:spcAft>
                <a:spcPts val="0"/>
              </a:spcAft>
              <a:buNone/>
            </a:pPr>
            <a:r>
              <a:rPr b="1" lang="en" sz="1400">
                <a:solidFill>
                  <a:schemeClr val="lt2"/>
                </a:solidFill>
              </a:rPr>
              <a:t>Best Method: Model Based Clustering</a:t>
            </a:r>
            <a:endParaRPr b="1" sz="1400">
              <a:solidFill>
                <a:srgbClr val="595959"/>
              </a:solidFill>
              <a:latin typeface="Arial"/>
              <a:ea typeface="Arial"/>
              <a:cs typeface="Arial"/>
              <a:sym typeface="Arial"/>
            </a:endParaRPr>
          </a:p>
          <a:p>
            <a:pPr indent="0" lvl="0" marL="0" rtl="0" algn="ctr">
              <a:spcBef>
                <a:spcPts val="800"/>
              </a:spcBef>
              <a:spcAft>
                <a:spcPts val="0"/>
              </a:spcAft>
              <a:buNone/>
            </a:pPr>
            <a:r>
              <a:rPr b="1" lang="en" sz="1400">
                <a:solidFill>
                  <a:srgbClr val="595959"/>
                </a:solidFill>
                <a:latin typeface="Arial"/>
                <a:ea typeface="Arial"/>
                <a:cs typeface="Arial"/>
                <a:sym typeface="Arial"/>
              </a:rPr>
              <a:t> </a:t>
            </a:r>
            <a:endParaRPr b="1" sz="1400">
              <a:solidFill>
                <a:srgbClr val="595959"/>
              </a:solidFill>
              <a:latin typeface="Arial"/>
              <a:ea typeface="Arial"/>
              <a:cs typeface="Arial"/>
              <a:sym typeface="Arial"/>
            </a:endParaRPr>
          </a:p>
          <a:p>
            <a:pPr indent="0" lvl="0" marL="0" rtl="0" algn="ctr">
              <a:lnSpc>
                <a:spcPct val="115000"/>
              </a:lnSpc>
              <a:spcBef>
                <a:spcPts val="1200"/>
              </a:spcBef>
              <a:spcAft>
                <a:spcPts val="0"/>
              </a:spcAft>
              <a:buNone/>
            </a:pPr>
            <a:r>
              <a:t/>
            </a:r>
            <a:endParaRPr b="1" sz="1400"/>
          </a:p>
        </p:txBody>
      </p:sp>
      <p:sp>
        <p:nvSpPr>
          <p:cNvPr id="277" name="Google Shape;277;p33"/>
          <p:cNvSpPr txBox="1"/>
          <p:nvPr>
            <p:ph idx="4294967295" type="title"/>
          </p:nvPr>
        </p:nvSpPr>
        <p:spPr>
          <a:xfrm>
            <a:off x="1922675" y="832850"/>
            <a:ext cx="5298600" cy="600300"/>
          </a:xfrm>
          <a:prstGeom prst="rect">
            <a:avLst/>
          </a:prstGeom>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
                <a:solidFill>
                  <a:srgbClr val="FFC000"/>
                </a:solidFill>
              </a:rPr>
              <a:t>Demo and Results</a:t>
            </a:r>
            <a:endParaRPr>
              <a:solidFill>
                <a:srgbClr val="FFC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1" name="Shape 281"/>
        <p:cNvGrpSpPr/>
        <p:nvPr/>
      </p:nvGrpSpPr>
      <p:grpSpPr>
        <a:xfrm>
          <a:off x="0" y="0"/>
          <a:ext cx="0" cy="0"/>
          <a:chOff x="0" y="0"/>
          <a:chExt cx="0" cy="0"/>
        </a:xfrm>
      </p:grpSpPr>
      <p:sp>
        <p:nvSpPr>
          <p:cNvPr id="282" name="Google Shape;282;p3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34"/>
          <p:cNvPicPr preferRelativeResize="0"/>
          <p:nvPr/>
        </p:nvPicPr>
        <p:blipFill>
          <a:blip r:embed="rId3">
            <a:alphaModFix/>
          </a:blip>
          <a:stretch>
            <a:fillRect/>
          </a:stretch>
        </p:blipFill>
        <p:spPr>
          <a:xfrm>
            <a:off x="152400" y="1871375"/>
            <a:ext cx="4287499" cy="2674975"/>
          </a:xfrm>
          <a:prstGeom prst="rect">
            <a:avLst/>
          </a:prstGeom>
          <a:noFill/>
          <a:ln>
            <a:noFill/>
          </a:ln>
        </p:spPr>
      </p:pic>
      <p:pic>
        <p:nvPicPr>
          <p:cNvPr id="284" name="Google Shape;284;p34"/>
          <p:cNvPicPr preferRelativeResize="0"/>
          <p:nvPr/>
        </p:nvPicPr>
        <p:blipFill>
          <a:blip r:embed="rId4">
            <a:alphaModFix/>
          </a:blip>
          <a:stretch>
            <a:fillRect/>
          </a:stretch>
        </p:blipFill>
        <p:spPr>
          <a:xfrm>
            <a:off x="4572000" y="1871375"/>
            <a:ext cx="4476875" cy="2674975"/>
          </a:xfrm>
          <a:prstGeom prst="rect">
            <a:avLst/>
          </a:prstGeom>
          <a:noFill/>
          <a:ln>
            <a:noFill/>
          </a:ln>
        </p:spPr>
      </p:pic>
      <p:sp>
        <p:nvSpPr>
          <p:cNvPr id="285" name="Google Shape;285;p34"/>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86" name="Google Shape;286;p34"/>
          <p:cNvSpPr txBox="1"/>
          <p:nvPr>
            <p:ph type="title"/>
          </p:nvPr>
        </p:nvSpPr>
        <p:spPr>
          <a:xfrm>
            <a:off x="516600" y="709775"/>
            <a:ext cx="55488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Demo and Results</a:t>
            </a:r>
            <a:endParaRPr sz="3700"/>
          </a:p>
          <a:p>
            <a:pPr indent="0" lvl="0" marL="0" rtl="0" algn="l">
              <a:spcBef>
                <a:spcPts val="0"/>
              </a:spcBef>
              <a:spcAft>
                <a:spcPts val="0"/>
              </a:spcAft>
              <a:buNone/>
            </a:pPr>
            <a:r>
              <a:t/>
            </a:r>
            <a:endParaRPr sz="3700"/>
          </a:p>
        </p:txBody>
      </p:sp>
      <p:sp>
        <p:nvSpPr>
          <p:cNvPr id="287" name="Google Shape;287;p34"/>
          <p:cNvSpPr txBox="1"/>
          <p:nvPr/>
        </p:nvSpPr>
        <p:spPr>
          <a:xfrm>
            <a:off x="152400" y="1436500"/>
            <a:ext cx="3808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Barlow Medium"/>
                <a:ea typeface="Barlow Medium"/>
                <a:cs typeface="Barlow Medium"/>
                <a:sym typeface="Barlow Medium"/>
              </a:rPr>
              <a:t>Fig 1. Clustering Classification</a:t>
            </a:r>
            <a:endParaRPr sz="1600">
              <a:solidFill>
                <a:schemeClr val="dk1"/>
              </a:solidFill>
              <a:latin typeface="Barlow Medium"/>
              <a:ea typeface="Barlow Medium"/>
              <a:cs typeface="Barlow Medium"/>
              <a:sym typeface="Barlow Medium"/>
            </a:endParaRPr>
          </a:p>
        </p:txBody>
      </p:sp>
      <p:sp>
        <p:nvSpPr>
          <p:cNvPr id="288" name="Google Shape;288;p34"/>
          <p:cNvSpPr txBox="1"/>
          <p:nvPr/>
        </p:nvSpPr>
        <p:spPr>
          <a:xfrm>
            <a:off x="4572000" y="1440275"/>
            <a:ext cx="4352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Barlow Medium"/>
                <a:ea typeface="Barlow Medium"/>
                <a:cs typeface="Barlow Medium"/>
                <a:sym typeface="Barlow Medium"/>
              </a:rPr>
              <a:t>Fig 2. Uncertainties of Data Points in Clusters</a:t>
            </a:r>
            <a:endParaRPr sz="1600">
              <a:solidFill>
                <a:schemeClr val="dk1"/>
              </a:solidFill>
              <a:latin typeface="Barlow Medium"/>
              <a:ea typeface="Barlow Medium"/>
              <a:cs typeface="Barlow Medium"/>
              <a:sym typeface="Barlow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2" name="Shape 292"/>
        <p:cNvGrpSpPr/>
        <p:nvPr/>
      </p:nvGrpSpPr>
      <p:grpSpPr>
        <a:xfrm>
          <a:off x="0" y="0"/>
          <a:ext cx="0" cy="0"/>
          <a:chOff x="0" y="0"/>
          <a:chExt cx="0" cy="0"/>
        </a:xfrm>
      </p:grpSpPr>
      <p:sp>
        <p:nvSpPr>
          <p:cNvPr id="293" name="Google Shape;293;p3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35"/>
          <p:cNvSpPr/>
          <p:nvPr/>
        </p:nvSpPr>
        <p:spPr>
          <a:xfrm>
            <a:off x="7154881" y="505294"/>
            <a:ext cx="1137488" cy="1137486"/>
          </a:xfrm>
          <a:custGeom>
            <a:rect b="b" l="l" r="r" t="t"/>
            <a:pathLst>
              <a:path extrusionOk="0" h="2274971" w="2274977">
                <a:moveTo>
                  <a:pt x="2274977" y="1013036"/>
                </a:moveTo>
                <a:lnTo>
                  <a:pt x="2274977" y="1013036"/>
                </a:lnTo>
                <a:lnTo>
                  <a:pt x="2274977" y="0"/>
                </a:lnTo>
                <a:lnTo>
                  <a:pt x="2274977" y="0"/>
                </a:lnTo>
                <a:cubicBezTo>
                  <a:pt x="1018536" y="0"/>
                  <a:pt x="0" y="1018530"/>
                  <a:pt x="0" y="2274971"/>
                </a:cubicBezTo>
                <a:lnTo>
                  <a:pt x="1013047" y="2274971"/>
                </a:lnTo>
                <a:cubicBezTo>
                  <a:pt x="1013047" y="1578027"/>
                  <a:pt x="1578038" y="1013036"/>
                  <a:pt x="2274977" y="1013036"/>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295" name="Google Shape;295;p35"/>
          <p:cNvPicPr preferRelativeResize="0"/>
          <p:nvPr/>
        </p:nvPicPr>
        <p:blipFill>
          <a:blip r:embed="rId3">
            <a:alphaModFix/>
          </a:blip>
          <a:stretch>
            <a:fillRect/>
          </a:stretch>
        </p:blipFill>
        <p:spPr>
          <a:xfrm>
            <a:off x="4403675" y="2008288"/>
            <a:ext cx="4333392" cy="2604650"/>
          </a:xfrm>
          <a:prstGeom prst="rect">
            <a:avLst/>
          </a:prstGeom>
          <a:noFill/>
          <a:ln>
            <a:noFill/>
          </a:ln>
        </p:spPr>
      </p:pic>
      <p:graphicFrame>
        <p:nvGraphicFramePr>
          <p:cNvPr id="296" name="Google Shape;296;p35"/>
          <p:cNvGraphicFramePr/>
          <p:nvPr/>
        </p:nvGraphicFramePr>
        <p:xfrm>
          <a:off x="364950" y="2008200"/>
          <a:ext cx="3000000" cy="3000000"/>
        </p:xfrm>
        <a:graphic>
          <a:graphicData uri="http://schemas.openxmlformats.org/drawingml/2006/table">
            <a:tbl>
              <a:tblPr>
                <a:noFill/>
                <a:tableStyleId>{26795258-FE06-4A46-A67B-4017966CF8EA}</a:tableStyleId>
              </a:tblPr>
              <a:tblGrid>
                <a:gridCol w="1456450"/>
                <a:gridCol w="1038875"/>
                <a:gridCol w="1436075"/>
              </a:tblGrid>
              <a:tr h="388825">
                <a:tc>
                  <a:txBody>
                    <a:bodyPr/>
                    <a:lstStyle/>
                    <a:p>
                      <a:pPr indent="0" lvl="0" marL="0" rtl="0" algn="l">
                        <a:spcBef>
                          <a:spcPts val="0"/>
                        </a:spcBef>
                        <a:spcAft>
                          <a:spcPts val="0"/>
                        </a:spcAft>
                        <a:buNone/>
                      </a:pPr>
                      <a:r>
                        <a:rPr b="1" lang="en" sz="1200">
                          <a:solidFill>
                            <a:srgbClr val="FFFFFF"/>
                          </a:solidFill>
                          <a:latin typeface="Calibri"/>
                          <a:ea typeface="Calibri"/>
                          <a:cs typeface="Calibri"/>
                          <a:sym typeface="Calibri"/>
                        </a:rPr>
                        <a:t> </a:t>
                      </a:r>
                      <a:endParaRPr b="1" sz="1200">
                        <a:solidFill>
                          <a:srgbClr val="FFFFFF"/>
                        </a:solidFill>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1200">
                          <a:latin typeface="Calibri"/>
                          <a:ea typeface="Calibri"/>
                          <a:cs typeface="Calibri"/>
                          <a:sym typeface="Calibri"/>
                        </a:rPr>
                        <a:t>Model Based</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1200">
                          <a:latin typeface="Calibri"/>
                          <a:ea typeface="Calibri"/>
                          <a:cs typeface="Calibri"/>
                          <a:sym typeface="Calibri"/>
                        </a:rPr>
                        <a:t>Logistic Regression</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C000"/>
                    </a:solidFill>
                  </a:tcPr>
                </a:tc>
              </a:tr>
              <a:tr h="409725">
                <a:tc>
                  <a:txBody>
                    <a:bodyPr/>
                    <a:lstStyle/>
                    <a:p>
                      <a:pPr indent="0" lvl="0" marL="0" rtl="0" algn="l">
                        <a:spcBef>
                          <a:spcPts val="0"/>
                        </a:spcBef>
                        <a:spcAft>
                          <a:spcPts val="0"/>
                        </a:spcAft>
                        <a:buNone/>
                      </a:pPr>
                      <a:r>
                        <a:rPr b="1" lang="en" sz="1200">
                          <a:latin typeface="Calibri"/>
                          <a:ea typeface="Calibri"/>
                          <a:cs typeface="Calibri"/>
                          <a:sym typeface="Calibri"/>
                        </a:rPr>
                        <a:t>Actual Fraud Count</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15</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E699"/>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15</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E699"/>
                    </a:solidFill>
                  </a:tcPr>
                </a:tc>
              </a:tr>
              <a:tr h="576975">
                <a:tc>
                  <a:txBody>
                    <a:bodyPr/>
                    <a:lstStyle/>
                    <a:p>
                      <a:pPr indent="0" lvl="0" marL="0" rtl="0" algn="l">
                        <a:spcBef>
                          <a:spcPts val="0"/>
                        </a:spcBef>
                        <a:spcAft>
                          <a:spcPts val="0"/>
                        </a:spcAft>
                        <a:buNone/>
                      </a:pPr>
                      <a:r>
                        <a:rPr b="1" lang="en" sz="1200">
                          <a:latin typeface="Calibri"/>
                          <a:ea typeface="Calibri"/>
                          <a:cs typeface="Calibri"/>
                          <a:sym typeface="Calibri"/>
                        </a:rPr>
                        <a:t>Predicted Fraud Count</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143</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1</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r>
              <a:tr h="409725">
                <a:tc>
                  <a:txBody>
                    <a:bodyPr/>
                    <a:lstStyle/>
                    <a:p>
                      <a:pPr indent="0" lvl="0" marL="0" rtl="0" algn="l">
                        <a:spcBef>
                          <a:spcPts val="0"/>
                        </a:spcBef>
                        <a:spcAft>
                          <a:spcPts val="0"/>
                        </a:spcAft>
                        <a:buNone/>
                      </a:pPr>
                      <a:r>
                        <a:rPr b="1" lang="en" sz="1200">
                          <a:latin typeface="Calibri"/>
                          <a:ea typeface="Calibri"/>
                          <a:cs typeface="Calibri"/>
                          <a:sym typeface="Calibri"/>
                        </a:rPr>
                        <a:t>Predicted Correct</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6</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E699"/>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0</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E699"/>
                    </a:solidFill>
                  </a:tcPr>
                </a:tc>
              </a:tr>
              <a:tr h="409725">
                <a:tc>
                  <a:txBody>
                    <a:bodyPr/>
                    <a:lstStyle/>
                    <a:p>
                      <a:pPr indent="0" lvl="0" marL="0" rtl="0" algn="l">
                        <a:spcBef>
                          <a:spcPts val="0"/>
                        </a:spcBef>
                        <a:spcAft>
                          <a:spcPts val="0"/>
                        </a:spcAft>
                        <a:buNone/>
                      </a:pPr>
                      <a:r>
                        <a:rPr b="1" lang="en" sz="1200">
                          <a:latin typeface="Calibri"/>
                          <a:ea typeface="Calibri"/>
                          <a:cs typeface="Calibri"/>
                          <a:sym typeface="Calibri"/>
                        </a:rPr>
                        <a:t>% Detected</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40.0%</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0</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r>
              <a:tr h="409725">
                <a:tc>
                  <a:txBody>
                    <a:bodyPr/>
                    <a:lstStyle/>
                    <a:p>
                      <a:pPr indent="0" lvl="0" marL="0" rtl="0" algn="l">
                        <a:spcBef>
                          <a:spcPts val="0"/>
                        </a:spcBef>
                        <a:spcAft>
                          <a:spcPts val="0"/>
                        </a:spcAft>
                        <a:buNone/>
                      </a:pPr>
                      <a:r>
                        <a:rPr b="1" lang="en" sz="1200">
                          <a:latin typeface="Calibri"/>
                          <a:ea typeface="Calibri"/>
                          <a:cs typeface="Calibri"/>
                          <a:sym typeface="Calibri"/>
                        </a:rPr>
                        <a:t>% Correct</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4.2%</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E699"/>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0</a:t>
                      </a:r>
                      <a:endParaRPr b="1" sz="1200">
                        <a:latin typeface="Calibri"/>
                        <a:ea typeface="Calibri"/>
                        <a:cs typeface="Calibri"/>
                        <a:sym typeface="Calibri"/>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E699"/>
                    </a:solidFill>
                  </a:tcPr>
                </a:tc>
              </a:tr>
            </a:tbl>
          </a:graphicData>
        </a:graphic>
      </p:graphicFrame>
      <p:sp>
        <p:nvSpPr>
          <p:cNvPr id="297" name="Google Shape;297;p35"/>
          <p:cNvSpPr txBox="1"/>
          <p:nvPr/>
        </p:nvSpPr>
        <p:spPr>
          <a:xfrm>
            <a:off x="464775" y="1232250"/>
            <a:ext cx="7194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Barlow Medium"/>
                <a:ea typeface="Barlow Medium"/>
                <a:cs typeface="Barlow Medium"/>
                <a:sym typeface="Barlow Medium"/>
              </a:rPr>
              <a:t>Comparing the performance against a simple logistic regression.</a:t>
            </a:r>
            <a:endParaRPr sz="1600">
              <a:solidFill>
                <a:schemeClr val="dk1"/>
              </a:solidFill>
              <a:latin typeface="Barlow Medium"/>
              <a:ea typeface="Barlow Medium"/>
              <a:cs typeface="Barlow Medium"/>
              <a:sym typeface="Barlow Medium"/>
            </a:endParaRPr>
          </a:p>
        </p:txBody>
      </p:sp>
      <p:sp>
        <p:nvSpPr>
          <p:cNvPr id="298" name="Google Shape;298;p35"/>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99" name="Google Shape;299;p35"/>
          <p:cNvSpPr txBox="1"/>
          <p:nvPr>
            <p:ph type="title"/>
          </p:nvPr>
        </p:nvSpPr>
        <p:spPr>
          <a:xfrm>
            <a:off x="516600" y="709775"/>
            <a:ext cx="54276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Demo and Results</a:t>
            </a:r>
            <a:endParaRPr sz="3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3" name="Shape 303"/>
        <p:cNvGrpSpPr/>
        <p:nvPr/>
      </p:nvGrpSpPr>
      <p:grpSpPr>
        <a:xfrm>
          <a:off x="0" y="0"/>
          <a:ext cx="0" cy="0"/>
          <a:chOff x="0" y="0"/>
          <a:chExt cx="0" cy="0"/>
        </a:xfrm>
      </p:grpSpPr>
      <p:sp>
        <p:nvSpPr>
          <p:cNvPr id="304" name="Google Shape;304;p36"/>
          <p:cNvSpPr/>
          <p:nvPr/>
        </p:nvSpPr>
        <p:spPr>
          <a:xfrm>
            <a:off x="2628971" y="4482377"/>
            <a:ext cx="1810639" cy="1810639"/>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5" name="Google Shape;305;p36"/>
          <p:cNvSpPr/>
          <p:nvPr/>
        </p:nvSpPr>
        <p:spPr>
          <a:xfrm rot="5400000">
            <a:off x="7924789" y="879983"/>
            <a:ext cx="1219200" cy="1219196"/>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rgbClr val="EFBC49"/>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06" name="Google Shape;306;p36"/>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07" name="Google Shape;307;p3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36"/>
          <p:cNvSpPr txBox="1"/>
          <p:nvPr>
            <p:ph idx="4294967295" type="title"/>
          </p:nvPr>
        </p:nvSpPr>
        <p:spPr>
          <a:xfrm>
            <a:off x="516600" y="709775"/>
            <a:ext cx="7775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Demo and Results</a:t>
            </a:r>
            <a:endParaRPr sz="3700"/>
          </a:p>
          <a:p>
            <a:pPr indent="0" lvl="0" marL="0" rtl="0" algn="l">
              <a:spcBef>
                <a:spcPts val="0"/>
              </a:spcBef>
              <a:spcAft>
                <a:spcPts val="0"/>
              </a:spcAft>
              <a:buNone/>
            </a:pPr>
            <a:r>
              <a:t/>
            </a:r>
            <a:endParaRPr sz="3700"/>
          </a:p>
        </p:txBody>
      </p:sp>
      <p:pic>
        <p:nvPicPr>
          <p:cNvPr id="309" name="Google Shape;309;p36"/>
          <p:cNvPicPr preferRelativeResize="0"/>
          <p:nvPr/>
        </p:nvPicPr>
        <p:blipFill>
          <a:blip r:embed="rId3">
            <a:alphaModFix/>
          </a:blip>
          <a:stretch>
            <a:fillRect/>
          </a:stretch>
        </p:blipFill>
        <p:spPr>
          <a:xfrm>
            <a:off x="532050" y="1663352"/>
            <a:ext cx="8079901" cy="3266496"/>
          </a:xfrm>
          <a:prstGeom prst="rect">
            <a:avLst/>
          </a:prstGeom>
          <a:noFill/>
          <a:ln>
            <a:noFill/>
          </a:ln>
        </p:spPr>
      </p:pic>
      <p:sp>
        <p:nvSpPr>
          <p:cNvPr id="310" name="Google Shape;310;p36"/>
          <p:cNvSpPr txBox="1"/>
          <p:nvPr/>
        </p:nvSpPr>
        <p:spPr>
          <a:xfrm>
            <a:off x="464775" y="1232250"/>
            <a:ext cx="7194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Barlow Medium"/>
                <a:ea typeface="Barlow Medium"/>
                <a:cs typeface="Barlow Medium"/>
                <a:sym typeface="Barlow Medium"/>
              </a:rPr>
              <a:t>Merchants with Predicted Fraudulent Activities</a:t>
            </a:r>
            <a:endParaRPr sz="1600">
              <a:solidFill>
                <a:schemeClr val="dk1"/>
              </a:solidFill>
              <a:latin typeface="Barlow Medium"/>
              <a:ea typeface="Barlow Medium"/>
              <a:cs typeface="Barlow Medium"/>
              <a:sym typeface="Barlow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4" name="Shape 314"/>
        <p:cNvGrpSpPr/>
        <p:nvPr/>
      </p:nvGrpSpPr>
      <p:grpSpPr>
        <a:xfrm>
          <a:off x="0" y="0"/>
          <a:ext cx="0" cy="0"/>
          <a:chOff x="0" y="0"/>
          <a:chExt cx="0" cy="0"/>
        </a:xfrm>
      </p:grpSpPr>
      <p:pic>
        <p:nvPicPr>
          <p:cNvPr id="315" name="Google Shape;315;p37"/>
          <p:cNvPicPr preferRelativeResize="0"/>
          <p:nvPr/>
        </p:nvPicPr>
        <p:blipFill rotWithShape="1">
          <a:blip r:embed="rId3">
            <a:alphaModFix/>
          </a:blip>
          <a:srcRect b="0" l="47078" r="0" t="0"/>
          <a:stretch/>
        </p:blipFill>
        <p:spPr>
          <a:xfrm>
            <a:off x="4800600" y="171075"/>
            <a:ext cx="3804075" cy="4801350"/>
          </a:xfrm>
          <a:prstGeom prst="rect">
            <a:avLst/>
          </a:prstGeom>
          <a:noFill/>
          <a:ln>
            <a:noFill/>
          </a:ln>
        </p:spPr>
      </p:pic>
      <p:sp>
        <p:nvSpPr>
          <p:cNvPr id="316" name="Google Shape;316;p3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37"/>
          <p:cNvSpPr txBox="1"/>
          <p:nvPr>
            <p:ph type="title"/>
          </p:nvPr>
        </p:nvSpPr>
        <p:spPr>
          <a:xfrm>
            <a:off x="480050" y="438150"/>
            <a:ext cx="3634800" cy="10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Results:</a:t>
            </a:r>
            <a:r>
              <a:rPr lang="en" sz="3700"/>
              <a:t>Spatial Analyses</a:t>
            </a:r>
            <a:endParaRPr sz="3700"/>
          </a:p>
        </p:txBody>
      </p:sp>
      <p:pic>
        <p:nvPicPr>
          <p:cNvPr id="318" name="Google Shape;318;p37"/>
          <p:cNvPicPr preferRelativeResize="0"/>
          <p:nvPr/>
        </p:nvPicPr>
        <p:blipFill rotWithShape="1">
          <a:blip r:embed="rId4">
            <a:alphaModFix/>
          </a:blip>
          <a:srcRect b="0" l="19458" r="19677" t="0"/>
          <a:stretch/>
        </p:blipFill>
        <p:spPr>
          <a:xfrm>
            <a:off x="4800600" y="304538"/>
            <a:ext cx="3634751" cy="3685550"/>
          </a:xfrm>
          <a:prstGeom prst="rect">
            <a:avLst/>
          </a:prstGeom>
          <a:noFill/>
          <a:ln>
            <a:noFill/>
          </a:ln>
        </p:spPr>
      </p:pic>
      <p:sp>
        <p:nvSpPr>
          <p:cNvPr id="319" name="Google Shape;319;p37"/>
          <p:cNvSpPr txBox="1"/>
          <p:nvPr>
            <p:ph idx="4294967295" type="subTitle"/>
          </p:nvPr>
        </p:nvSpPr>
        <p:spPr>
          <a:xfrm>
            <a:off x="585250" y="1749675"/>
            <a:ext cx="3634800" cy="2737200"/>
          </a:xfrm>
          <a:prstGeom prst="rect">
            <a:avLst/>
          </a:prstGeom>
        </p:spPr>
        <p:txBody>
          <a:bodyPr anchorCtr="0" anchor="t" bIns="0" lIns="0" spcFirstLastPara="1" rIns="0" wrap="square" tIns="0">
            <a:noAutofit/>
          </a:bodyPr>
          <a:lstStyle/>
          <a:p>
            <a:pPr indent="-190500" lvl="0" marL="228600" rtl="0" algn="l">
              <a:spcBef>
                <a:spcPts val="0"/>
              </a:spcBef>
              <a:spcAft>
                <a:spcPts val="0"/>
              </a:spcAft>
              <a:buSzPts val="1200"/>
              <a:buFont typeface="Barlow Medium"/>
              <a:buChar char="●"/>
            </a:pPr>
            <a:r>
              <a:rPr lang="en">
                <a:latin typeface="Barlow Medium"/>
                <a:ea typeface="Barlow Medium"/>
                <a:cs typeface="Barlow Medium"/>
                <a:sym typeface="Barlow Medium"/>
              </a:rPr>
              <a:t>Actual Fraud Merchant Locations</a:t>
            </a:r>
            <a:endParaRPr>
              <a:latin typeface="Barlow Medium"/>
              <a:ea typeface="Barlow Medium"/>
              <a:cs typeface="Barlow Medium"/>
              <a:sym typeface="Barlow Medium"/>
            </a:endParaRPr>
          </a:p>
          <a:p>
            <a:pPr indent="0" lvl="0" marL="0" rtl="0" algn="l">
              <a:spcBef>
                <a:spcPts val="800"/>
              </a:spcBef>
              <a:spcAft>
                <a:spcPts val="0"/>
              </a:spcAft>
              <a:buNone/>
            </a:pPr>
            <a:r>
              <a:t/>
            </a:r>
            <a:endParaRPr sz="200">
              <a:latin typeface="Barlow Medium"/>
              <a:ea typeface="Barlow Medium"/>
              <a:cs typeface="Barlow Medium"/>
              <a:sym typeface="Barlow Medium"/>
            </a:endParaRPr>
          </a:p>
          <a:p>
            <a:pPr indent="-190500" lvl="0" marL="228600" rtl="0" algn="l">
              <a:spcBef>
                <a:spcPts val="800"/>
              </a:spcBef>
              <a:spcAft>
                <a:spcPts val="0"/>
              </a:spcAft>
              <a:buSzPts val="1200"/>
              <a:buFont typeface="Barlow Medium"/>
              <a:buChar char="●"/>
            </a:pPr>
            <a:r>
              <a:rPr lang="en">
                <a:latin typeface="Barlow Medium"/>
                <a:ea typeface="Barlow Medium"/>
                <a:cs typeface="Barlow Medium"/>
                <a:sym typeface="Barlow Medium"/>
              </a:rPr>
              <a:t>3 out of the 5 top states with most activities are in the East. </a:t>
            </a:r>
            <a:endParaRPr>
              <a:latin typeface="Barlow Medium"/>
              <a:ea typeface="Barlow Medium"/>
              <a:cs typeface="Barlow Medium"/>
              <a:sym typeface="Barlow Medium"/>
            </a:endParaRPr>
          </a:p>
          <a:p>
            <a:pPr indent="0" lvl="0" marL="228600" rtl="0" algn="l">
              <a:spcBef>
                <a:spcPts val="800"/>
              </a:spcBef>
              <a:spcAft>
                <a:spcPts val="0"/>
              </a:spcAft>
              <a:buNone/>
            </a:pPr>
            <a:r>
              <a:t/>
            </a:r>
            <a:endParaRPr sz="200">
              <a:latin typeface="Barlow Medium"/>
              <a:ea typeface="Barlow Medium"/>
              <a:cs typeface="Barlow Medium"/>
              <a:sym typeface="Barlow Medium"/>
            </a:endParaRPr>
          </a:p>
          <a:p>
            <a:pPr indent="-190500" lvl="0" marL="228600" rtl="0" algn="l">
              <a:spcBef>
                <a:spcPts val="800"/>
              </a:spcBef>
              <a:spcAft>
                <a:spcPts val="0"/>
              </a:spcAft>
              <a:buSzPts val="1200"/>
              <a:buFont typeface="Barlow Medium"/>
              <a:buChar char="●"/>
            </a:pPr>
            <a:r>
              <a:rPr lang="en">
                <a:latin typeface="Barlow Medium"/>
                <a:ea typeface="Barlow Medium"/>
                <a:cs typeface="Barlow Medium"/>
                <a:sym typeface="Barlow Medium"/>
              </a:rPr>
              <a:t>While majority of the transactions  are in the East, it’s worth noting that these are also where majority of the people live.</a:t>
            </a:r>
            <a:endParaRPr>
              <a:latin typeface="Barlow Medium"/>
              <a:ea typeface="Barlow Medium"/>
              <a:cs typeface="Barlow Medium"/>
              <a:sym typeface="Barlow Medium"/>
            </a:endParaRPr>
          </a:p>
        </p:txBody>
      </p:sp>
      <p:pic>
        <p:nvPicPr>
          <p:cNvPr id="320" name="Google Shape;320;p37"/>
          <p:cNvPicPr preferRelativeResize="0"/>
          <p:nvPr/>
        </p:nvPicPr>
        <p:blipFill rotWithShape="1">
          <a:blip r:embed="rId5">
            <a:alphaModFix/>
          </a:blip>
          <a:srcRect b="40173" l="0" r="0" t="0"/>
          <a:stretch/>
        </p:blipFill>
        <p:spPr>
          <a:xfrm>
            <a:off x="4838201" y="3837688"/>
            <a:ext cx="1708375" cy="1023100"/>
          </a:xfrm>
          <a:prstGeom prst="rect">
            <a:avLst/>
          </a:prstGeom>
          <a:noFill/>
          <a:ln>
            <a:noFill/>
          </a:ln>
        </p:spPr>
      </p:pic>
      <p:pic>
        <p:nvPicPr>
          <p:cNvPr id="321" name="Google Shape;321;p37"/>
          <p:cNvPicPr preferRelativeResize="0"/>
          <p:nvPr/>
        </p:nvPicPr>
        <p:blipFill rotWithShape="1">
          <a:blip r:embed="rId5">
            <a:alphaModFix/>
          </a:blip>
          <a:srcRect b="0" l="0" r="0" t="60403"/>
          <a:stretch/>
        </p:blipFill>
        <p:spPr>
          <a:xfrm>
            <a:off x="6726988" y="4024600"/>
            <a:ext cx="1708375" cy="649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5" name="Shape 325"/>
        <p:cNvGrpSpPr/>
        <p:nvPr/>
      </p:nvGrpSpPr>
      <p:grpSpPr>
        <a:xfrm>
          <a:off x="0" y="0"/>
          <a:ext cx="0" cy="0"/>
          <a:chOff x="0" y="0"/>
          <a:chExt cx="0" cy="0"/>
        </a:xfrm>
      </p:grpSpPr>
      <p:pic>
        <p:nvPicPr>
          <p:cNvPr id="326" name="Google Shape;326;p38"/>
          <p:cNvPicPr preferRelativeResize="0"/>
          <p:nvPr/>
        </p:nvPicPr>
        <p:blipFill rotWithShape="1">
          <a:blip r:embed="rId3">
            <a:alphaModFix/>
          </a:blip>
          <a:srcRect b="0" l="0" r="0" t="81482"/>
          <a:stretch/>
        </p:blipFill>
        <p:spPr>
          <a:xfrm flipH="1" rot="-5400000">
            <a:off x="7047697" y="1441265"/>
            <a:ext cx="3537567" cy="655037"/>
          </a:xfrm>
          <a:prstGeom prst="rect">
            <a:avLst/>
          </a:prstGeom>
          <a:noFill/>
          <a:ln>
            <a:noFill/>
          </a:ln>
        </p:spPr>
      </p:pic>
      <p:pic>
        <p:nvPicPr>
          <p:cNvPr id="327" name="Google Shape;327;p38"/>
          <p:cNvPicPr preferRelativeResize="0"/>
          <p:nvPr/>
        </p:nvPicPr>
        <p:blipFill rotWithShape="1">
          <a:blip r:embed="rId3">
            <a:alphaModFix/>
          </a:blip>
          <a:srcRect b="0" l="0" r="0" t="81482"/>
          <a:stretch/>
        </p:blipFill>
        <p:spPr>
          <a:xfrm flipH="1" rot="-5400000">
            <a:off x="7047697" y="4977502"/>
            <a:ext cx="3537567" cy="655037"/>
          </a:xfrm>
          <a:prstGeom prst="rect">
            <a:avLst/>
          </a:prstGeom>
          <a:noFill/>
          <a:ln>
            <a:noFill/>
          </a:ln>
        </p:spPr>
      </p:pic>
      <p:sp>
        <p:nvSpPr>
          <p:cNvPr id="328" name="Google Shape;328;p3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38"/>
          <p:cNvSpPr txBox="1"/>
          <p:nvPr/>
        </p:nvSpPr>
        <p:spPr>
          <a:xfrm>
            <a:off x="1111838" y="1172450"/>
            <a:ext cx="33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Actual Fraud for the User</a:t>
            </a:r>
            <a:endParaRPr b="1">
              <a:latin typeface="Barlow"/>
              <a:ea typeface="Barlow"/>
              <a:cs typeface="Barlow"/>
              <a:sym typeface="Barlow"/>
            </a:endParaRPr>
          </a:p>
        </p:txBody>
      </p:sp>
      <p:sp>
        <p:nvSpPr>
          <p:cNvPr id="330" name="Google Shape;330;p38"/>
          <p:cNvSpPr txBox="1"/>
          <p:nvPr/>
        </p:nvSpPr>
        <p:spPr>
          <a:xfrm>
            <a:off x="4963850" y="1172450"/>
            <a:ext cx="33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Predicted </a:t>
            </a:r>
            <a:r>
              <a:rPr b="1" lang="en">
                <a:latin typeface="Barlow"/>
                <a:ea typeface="Barlow"/>
                <a:cs typeface="Barlow"/>
                <a:sym typeface="Barlow"/>
              </a:rPr>
              <a:t>Fraud for the User</a:t>
            </a:r>
            <a:endParaRPr b="1">
              <a:latin typeface="Barlow"/>
              <a:ea typeface="Barlow"/>
              <a:cs typeface="Barlow"/>
              <a:sym typeface="Barlow"/>
            </a:endParaRPr>
          </a:p>
        </p:txBody>
      </p:sp>
      <p:pic>
        <p:nvPicPr>
          <p:cNvPr id="331" name="Google Shape;331;p38"/>
          <p:cNvPicPr preferRelativeResize="0"/>
          <p:nvPr/>
        </p:nvPicPr>
        <p:blipFill>
          <a:blip r:embed="rId4">
            <a:alphaModFix/>
          </a:blip>
          <a:stretch>
            <a:fillRect/>
          </a:stretch>
        </p:blipFill>
        <p:spPr>
          <a:xfrm>
            <a:off x="4558190" y="1622125"/>
            <a:ext cx="3205636" cy="3233325"/>
          </a:xfrm>
          <a:prstGeom prst="rect">
            <a:avLst/>
          </a:prstGeom>
          <a:noFill/>
          <a:ln>
            <a:noFill/>
          </a:ln>
        </p:spPr>
      </p:pic>
      <p:pic>
        <p:nvPicPr>
          <p:cNvPr id="332" name="Google Shape;332;p38"/>
          <p:cNvPicPr preferRelativeResize="0"/>
          <p:nvPr/>
        </p:nvPicPr>
        <p:blipFill>
          <a:blip r:embed="rId5">
            <a:alphaModFix/>
          </a:blip>
          <a:stretch>
            <a:fillRect/>
          </a:stretch>
        </p:blipFill>
        <p:spPr>
          <a:xfrm>
            <a:off x="578850" y="1622125"/>
            <a:ext cx="3180737" cy="3233325"/>
          </a:xfrm>
          <a:prstGeom prst="rect">
            <a:avLst/>
          </a:prstGeom>
          <a:noFill/>
          <a:ln>
            <a:noFill/>
          </a:ln>
        </p:spPr>
      </p:pic>
      <p:sp>
        <p:nvSpPr>
          <p:cNvPr id="333" name="Google Shape;333;p38"/>
          <p:cNvSpPr txBox="1"/>
          <p:nvPr>
            <p:ph type="title"/>
          </p:nvPr>
        </p:nvSpPr>
        <p:spPr>
          <a:xfrm>
            <a:off x="480050" y="438150"/>
            <a:ext cx="5488500" cy="10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Results:</a:t>
            </a:r>
            <a:r>
              <a:rPr lang="en" sz="3700"/>
              <a:t>Spatial Analyses</a:t>
            </a:r>
            <a:endParaRPr sz="3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7" name="Shape 337"/>
        <p:cNvGrpSpPr/>
        <p:nvPr/>
      </p:nvGrpSpPr>
      <p:grpSpPr>
        <a:xfrm>
          <a:off x="0" y="0"/>
          <a:ext cx="0" cy="0"/>
          <a:chOff x="0" y="0"/>
          <a:chExt cx="0" cy="0"/>
        </a:xfrm>
      </p:grpSpPr>
      <p:sp>
        <p:nvSpPr>
          <p:cNvPr id="338" name="Google Shape;338;p39"/>
          <p:cNvSpPr txBox="1"/>
          <p:nvPr/>
        </p:nvSpPr>
        <p:spPr>
          <a:xfrm>
            <a:off x="2583031" y="1124275"/>
            <a:ext cx="39906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800">
                <a:solidFill>
                  <a:schemeClr val="accent1"/>
                </a:solidFill>
                <a:latin typeface="Barlow"/>
                <a:ea typeface="Barlow"/>
                <a:cs typeface="Barlow"/>
                <a:sym typeface="Barlow"/>
              </a:rPr>
              <a:t>4</a:t>
            </a:r>
            <a:r>
              <a:rPr b="1" lang="en" sz="1800" u="none">
                <a:solidFill>
                  <a:schemeClr val="accent1"/>
                </a:solidFill>
                <a:latin typeface="Barlow"/>
                <a:ea typeface="Barlow"/>
                <a:cs typeface="Barlow"/>
                <a:sym typeface="Barlow"/>
              </a:rPr>
              <a:t> out of </a:t>
            </a:r>
            <a:r>
              <a:rPr b="1" lang="en" sz="1800">
                <a:solidFill>
                  <a:schemeClr val="accent1"/>
                </a:solidFill>
                <a:latin typeface="Barlow"/>
                <a:ea typeface="Barlow"/>
                <a:cs typeface="Barlow"/>
                <a:sym typeface="Barlow"/>
              </a:rPr>
              <a:t>7  Personas</a:t>
            </a:r>
            <a:endParaRPr sz="1800">
              <a:solidFill>
                <a:schemeClr val="accent1"/>
              </a:solidFill>
            </a:endParaRPr>
          </a:p>
        </p:txBody>
      </p:sp>
      <p:sp>
        <p:nvSpPr>
          <p:cNvPr id="339" name="Google Shape;339;p39"/>
          <p:cNvSpPr txBox="1"/>
          <p:nvPr/>
        </p:nvSpPr>
        <p:spPr>
          <a:xfrm>
            <a:off x="2583024" y="1553763"/>
            <a:ext cx="5893200" cy="5172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lang="en">
                <a:solidFill>
                  <a:schemeClr val="dk1"/>
                </a:solidFill>
                <a:latin typeface="Barlow Medium"/>
                <a:ea typeface="Barlow Medium"/>
                <a:cs typeface="Barlow Medium"/>
                <a:sym typeface="Barlow Medium"/>
              </a:rPr>
              <a:t>Detects Fraud Well.</a:t>
            </a:r>
            <a:endParaRPr>
              <a:solidFill>
                <a:schemeClr val="dk1"/>
              </a:solidFill>
              <a:latin typeface="Barlow Medium"/>
              <a:ea typeface="Barlow Medium"/>
              <a:cs typeface="Barlow Medium"/>
              <a:sym typeface="Barlow Medium"/>
            </a:endParaRPr>
          </a:p>
          <a:p>
            <a:pPr indent="0" lvl="0" marL="0" marR="0" rtl="0" algn="l">
              <a:lnSpc>
                <a:spcPct val="140012"/>
              </a:lnSpc>
              <a:spcBef>
                <a:spcPts val="0"/>
              </a:spcBef>
              <a:spcAft>
                <a:spcPts val="0"/>
              </a:spcAft>
              <a:buNone/>
            </a:pPr>
            <a:r>
              <a:rPr lang="en">
                <a:solidFill>
                  <a:schemeClr val="dk1"/>
                </a:solidFill>
                <a:latin typeface="Barlow Medium"/>
                <a:ea typeface="Barlow Medium"/>
                <a:cs typeface="Barlow Medium"/>
                <a:sym typeface="Barlow Medium"/>
              </a:rPr>
              <a:t>Further development needed for the other 3 profiles.</a:t>
            </a:r>
            <a:endParaRPr>
              <a:solidFill>
                <a:schemeClr val="dk1"/>
              </a:solidFill>
              <a:latin typeface="Barlow Medium"/>
              <a:ea typeface="Barlow Medium"/>
              <a:cs typeface="Barlow Medium"/>
              <a:sym typeface="Barlow Medium"/>
            </a:endParaRPr>
          </a:p>
        </p:txBody>
      </p:sp>
      <p:sp>
        <p:nvSpPr>
          <p:cNvPr id="340" name="Google Shape;340;p39"/>
          <p:cNvSpPr txBox="1"/>
          <p:nvPr/>
        </p:nvSpPr>
        <p:spPr>
          <a:xfrm>
            <a:off x="2583031" y="2477787"/>
            <a:ext cx="39906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800">
                <a:solidFill>
                  <a:schemeClr val="accent1"/>
                </a:solidFill>
                <a:latin typeface="Barlow"/>
                <a:ea typeface="Barlow"/>
                <a:cs typeface="Barlow"/>
                <a:sym typeface="Barlow"/>
              </a:rPr>
              <a:t>80% - </a:t>
            </a:r>
            <a:r>
              <a:rPr b="1" lang="en" sz="1800" u="none">
                <a:solidFill>
                  <a:schemeClr val="accent1"/>
                </a:solidFill>
                <a:latin typeface="Barlow"/>
                <a:ea typeface="Barlow"/>
                <a:cs typeface="Barlow"/>
                <a:sym typeface="Barlow"/>
              </a:rPr>
              <a:t>9</a:t>
            </a:r>
            <a:r>
              <a:rPr b="1" lang="en" sz="1800">
                <a:solidFill>
                  <a:schemeClr val="accent1"/>
                </a:solidFill>
                <a:latin typeface="Barlow"/>
                <a:ea typeface="Barlow"/>
                <a:cs typeface="Barlow"/>
                <a:sym typeface="Barlow"/>
              </a:rPr>
              <a:t>8</a:t>
            </a:r>
            <a:r>
              <a:rPr b="1" lang="en" sz="1800" u="none">
                <a:solidFill>
                  <a:schemeClr val="accent1"/>
                </a:solidFill>
                <a:latin typeface="Barlow"/>
                <a:ea typeface="Barlow"/>
                <a:cs typeface="Barlow"/>
                <a:sym typeface="Barlow"/>
              </a:rPr>
              <a:t>%</a:t>
            </a:r>
            <a:endParaRPr sz="1800">
              <a:solidFill>
                <a:schemeClr val="accent1"/>
              </a:solidFill>
            </a:endParaRPr>
          </a:p>
        </p:txBody>
      </p:sp>
      <p:sp>
        <p:nvSpPr>
          <p:cNvPr id="341" name="Google Shape;341;p39"/>
          <p:cNvSpPr txBox="1"/>
          <p:nvPr/>
        </p:nvSpPr>
        <p:spPr>
          <a:xfrm>
            <a:off x="2583025" y="2905025"/>
            <a:ext cx="5893200" cy="5172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lang="en">
                <a:solidFill>
                  <a:schemeClr val="dk1"/>
                </a:solidFill>
                <a:latin typeface="Barlow Medium"/>
                <a:ea typeface="Barlow Medium"/>
                <a:cs typeface="Barlow Medium"/>
                <a:sym typeface="Barlow Medium"/>
              </a:rPr>
              <a:t>Many False Positives. </a:t>
            </a:r>
            <a:endParaRPr>
              <a:solidFill>
                <a:schemeClr val="dk1"/>
              </a:solidFill>
              <a:latin typeface="Barlow Medium"/>
              <a:ea typeface="Barlow Medium"/>
              <a:cs typeface="Barlow Medium"/>
              <a:sym typeface="Barlow Medium"/>
            </a:endParaRPr>
          </a:p>
          <a:p>
            <a:pPr indent="0" lvl="0" marL="0" marR="0" rtl="0" algn="l">
              <a:lnSpc>
                <a:spcPct val="140012"/>
              </a:lnSpc>
              <a:spcBef>
                <a:spcPts val="0"/>
              </a:spcBef>
              <a:spcAft>
                <a:spcPts val="0"/>
              </a:spcAft>
              <a:buNone/>
            </a:pPr>
            <a:r>
              <a:rPr lang="en">
                <a:solidFill>
                  <a:schemeClr val="dk1"/>
                </a:solidFill>
                <a:latin typeface="Barlow Medium"/>
                <a:ea typeface="Barlow Medium"/>
                <a:cs typeface="Barlow Medium"/>
                <a:sym typeface="Barlow Medium"/>
              </a:rPr>
              <a:t>The customers should be encouraged to verify detected transactions.</a:t>
            </a:r>
            <a:endParaRPr>
              <a:solidFill>
                <a:schemeClr val="dk1"/>
              </a:solidFill>
            </a:endParaRPr>
          </a:p>
        </p:txBody>
      </p:sp>
      <p:sp>
        <p:nvSpPr>
          <p:cNvPr id="342" name="Google Shape;342;p39"/>
          <p:cNvSpPr txBox="1"/>
          <p:nvPr/>
        </p:nvSpPr>
        <p:spPr>
          <a:xfrm>
            <a:off x="2583031" y="3998724"/>
            <a:ext cx="39906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800">
                <a:solidFill>
                  <a:schemeClr val="accent1"/>
                </a:solidFill>
                <a:latin typeface="Barlow"/>
                <a:ea typeface="Barlow"/>
                <a:cs typeface="Barlow"/>
                <a:sym typeface="Barlow"/>
              </a:rPr>
              <a:t>Limit Time Frame</a:t>
            </a:r>
            <a:endParaRPr sz="1800">
              <a:solidFill>
                <a:schemeClr val="accent1"/>
              </a:solidFill>
            </a:endParaRPr>
          </a:p>
        </p:txBody>
      </p:sp>
      <p:grpSp>
        <p:nvGrpSpPr>
          <p:cNvPr id="343" name="Google Shape;343;p39"/>
          <p:cNvGrpSpPr/>
          <p:nvPr/>
        </p:nvGrpSpPr>
        <p:grpSpPr>
          <a:xfrm>
            <a:off x="624637" y="2644740"/>
            <a:ext cx="1361565" cy="756063"/>
            <a:chOff x="17180" y="-45340"/>
            <a:chExt cx="2505641" cy="1331565"/>
          </a:xfrm>
        </p:grpSpPr>
        <p:sp>
          <p:nvSpPr>
            <p:cNvPr id="344" name="Google Shape;344;p39"/>
            <p:cNvSpPr/>
            <p:nvPr/>
          </p:nvSpPr>
          <p:spPr>
            <a:xfrm>
              <a:off x="17180" y="0"/>
              <a:ext cx="2505641" cy="1286225"/>
            </a:xfrm>
            <a:custGeom>
              <a:rect b="b" l="l" r="r" t="t"/>
              <a:pathLst>
                <a:path extrusionOk="0" h="1286225" w="2505641">
                  <a:moveTo>
                    <a:pt x="23148" y="952500"/>
                  </a:moveTo>
                  <a:cubicBezTo>
                    <a:pt x="167927" y="391772"/>
                    <a:pt x="673702" y="0"/>
                    <a:pt x="1252820" y="0"/>
                  </a:cubicBezTo>
                  <a:cubicBezTo>
                    <a:pt x="1831938" y="0"/>
                    <a:pt x="2337713" y="391772"/>
                    <a:pt x="2482492" y="952500"/>
                  </a:cubicBezTo>
                  <a:cubicBezTo>
                    <a:pt x="2505640" y="1040524"/>
                    <a:pt x="2479921" y="1134206"/>
                    <a:pt x="2415073" y="1198072"/>
                  </a:cubicBezTo>
                  <a:cubicBezTo>
                    <a:pt x="2350225" y="1261938"/>
                    <a:pt x="2256162" y="1286224"/>
                    <a:pt x="2168502" y="1261736"/>
                  </a:cubicBezTo>
                  <a:cubicBezTo>
                    <a:pt x="2080841" y="1237248"/>
                    <a:pt x="2012983" y="1167728"/>
                    <a:pt x="1990623" y="1079500"/>
                  </a:cubicBezTo>
                  <a:cubicBezTo>
                    <a:pt x="1903756" y="743063"/>
                    <a:pt x="1600291" y="508000"/>
                    <a:pt x="1252820" y="508000"/>
                  </a:cubicBezTo>
                  <a:cubicBezTo>
                    <a:pt x="905349" y="508000"/>
                    <a:pt x="601884" y="743063"/>
                    <a:pt x="515017" y="1079500"/>
                  </a:cubicBezTo>
                  <a:cubicBezTo>
                    <a:pt x="492657" y="1167728"/>
                    <a:pt x="424799" y="1237248"/>
                    <a:pt x="337138" y="1261736"/>
                  </a:cubicBezTo>
                  <a:cubicBezTo>
                    <a:pt x="249478" y="1286224"/>
                    <a:pt x="155414" y="1261938"/>
                    <a:pt x="90567" y="1198072"/>
                  </a:cubicBezTo>
                  <a:cubicBezTo>
                    <a:pt x="25719" y="1134206"/>
                    <a:pt x="0" y="1040524"/>
                    <a:pt x="23148" y="952500"/>
                  </a:cubicBezTo>
                  <a:close/>
                </a:path>
              </a:pathLst>
            </a:cu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5" name="Google Shape;345;p39"/>
            <p:cNvSpPr/>
            <p:nvPr/>
          </p:nvSpPr>
          <p:spPr>
            <a:xfrm>
              <a:off x="17180" y="-45340"/>
              <a:ext cx="1804505" cy="1331565"/>
            </a:xfrm>
            <a:custGeom>
              <a:rect b="b" l="l" r="r" t="t"/>
              <a:pathLst>
                <a:path extrusionOk="0" h="1331565" w="1804505">
                  <a:moveTo>
                    <a:pt x="23148" y="997840"/>
                  </a:moveTo>
                  <a:cubicBezTo>
                    <a:pt x="108935" y="665589"/>
                    <a:pt x="325519" y="382193"/>
                    <a:pt x="623587" y="212178"/>
                  </a:cubicBezTo>
                  <a:cubicBezTo>
                    <a:pt x="921656" y="42163"/>
                    <a:pt x="1275837" y="0"/>
                    <a:pt x="1605488" y="95289"/>
                  </a:cubicBezTo>
                  <a:cubicBezTo>
                    <a:pt x="1693038" y="120172"/>
                    <a:pt x="1760581" y="189998"/>
                    <a:pt x="1782543" y="278325"/>
                  </a:cubicBezTo>
                  <a:cubicBezTo>
                    <a:pt x="1804505" y="366653"/>
                    <a:pt x="1777528" y="459980"/>
                    <a:pt x="1711827" y="522968"/>
                  </a:cubicBezTo>
                  <a:cubicBezTo>
                    <a:pt x="1646126" y="585955"/>
                    <a:pt x="1551744" y="608975"/>
                    <a:pt x="1464421" y="583309"/>
                  </a:cubicBezTo>
                  <a:cubicBezTo>
                    <a:pt x="1266630" y="526136"/>
                    <a:pt x="1054121" y="551434"/>
                    <a:pt x="875281" y="653443"/>
                  </a:cubicBezTo>
                  <a:cubicBezTo>
                    <a:pt x="696440" y="755452"/>
                    <a:pt x="566489" y="925490"/>
                    <a:pt x="515017" y="1124840"/>
                  </a:cubicBezTo>
                  <a:cubicBezTo>
                    <a:pt x="492657" y="1213068"/>
                    <a:pt x="424799" y="1282588"/>
                    <a:pt x="337138" y="1307076"/>
                  </a:cubicBezTo>
                  <a:cubicBezTo>
                    <a:pt x="249478" y="1331564"/>
                    <a:pt x="155414" y="1307278"/>
                    <a:pt x="90567" y="1243412"/>
                  </a:cubicBezTo>
                  <a:cubicBezTo>
                    <a:pt x="25719" y="1179546"/>
                    <a:pt x="0" y="1085864"/>
                    <a:pt x="23148" y="99784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46" name="Google Shape;346;p39"/>
          <p:cNvGrpSpPr/>
          <p:nvPr/>
        </p:nvGrpSpPr>
        <p:grpSpPr>
          <a:xfrm>
            <a:off x="609217" y="4246376"/>
            <a:ext cx="1392378" cy="260014"/>
            <a:chOff x="-5645" y="-183"/>
            <a:chExt cx="1281290" cy="228966"/>
          </a:xfrm>
        </p:grpSpPr>
        <p:sp>
          <p:nvSpPr>
            <p:cNvPr id="347" name="Google Shape;347;p39"/>
            <p:cNvSpPr/>
            <p:nvPr/>
          </p:nvSpPr>
          <p:spPr>
            <a:xfrm>
              <a:off x="-5645" y="-183"/>
              <a:ext cx="1281290" cy="228966"/>
            </a:xfrm>
            <a:custGeom>
              <a:rect b="b" l="l" r="r" t="t"/>
              <a:pathLst>
                <a:path extrusionOk="0" h="228966" w="1281290">
                  <a:moveTo>
                    <a:pt x="119945" y="183"/>
                  </a:moveTo>
                  <a:lnTo>
                    <a:pt x="1161345" y="183"/>
                  </a:lnTo>
                  <a:cubicBezTo>
                    <a:pt x="1202302" y="0"/>
                    <a:pt x="1240227" y="21745"/>
                    <a:pt x="1260759" y="57185"/>
                  </a:cubicBezTo>
                  <a:cubicBezTo>
                    <a:pt x="1281290" y="92625"/>
                    <a:pt x="1281290" y="136341"/>
                    <a:pt x="1260759" y="171781"/>
                  </a:cubicBezTo>
                  <a:cubicBezTo>
                    <a:pt x="1240227" y="207221"/>
                    <a:pt x="1202302" y="228966"/>
                    <a:pt x="11613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8" name="Google Shape;348;p39"/>
            <p:cNvSpPr/>
            <p:nvPr/>
          </p:nvSpPr>
          <p:spPr>
            <a:xfrm>
              <a:off x="-5645" y="-183"/>
              <a:ext cx="862190" cy="228966"/>
            </a:xfrm>
            <a:custGeom>
              <a:rect b="b" l="l" r="r" t="t"/>
              <a:pathLst>
                <a:path extrusionOk="0" h="228966" w="862190">
                  <a:moveTo>
                    <a:pt x="119945" y="183"/>
                  </a:moveTo>
                  <a:lnTo>
                    <a:pt x="742245" y="183"/>
                  </a:lnTo>
                  <a:cubicBezTo>
                    <a:pt x="783202" y="0"/>
                    <a:pt x="821127" y="21745"/>
                    <a:pt x="841659" y="57185"/>
                  </a:cubicBezTo>
                  <a:cubicBezTo>
                    <a:pt x="862190" y="92625"/>
                    <a:pt x="862190" y="136341"/>
                    <a:pt x="841659" y="171781"/>
                  </a:cubicBezTo>
                  <a:cubicBezTo>
                    <a:pt x="821127" y="207221"/>
                    <a:pt x="783202" y="228966"/>
                    <a:pt x="7422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349" name="Google Shape;349;p39"/>
          <p:cNvSpPr/>
          <p:nvPr/>
        </p:nvSpPr>
        <p:spPr>
          <a:xfrm>
            <a:off x="686355" y="1302450"/>
            <a:ext cx="533426" cy="496721"/>
          </a:xfrm>
          <a:custGeom>
            <a:rect b="b" l="l" r="r" t="t"/>
            <a:pathLst>
              <a:path extrusionOk="0" h="2257821" w="2570727">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0" name="Google Shape;350;p39"/>
          <p:cNvSpPr/>
          <p:nvPr/>
        </p:nvSpPr>
        <p:spPr>
          <a:xfrm>
            <a:off x="1184470" y="1437086"/>
            <a:ext cx="810127" cy="496721"/>
          </a:xfrm>
          <a:custGeom>
            <a:rect b="b" l="l" r="r" t="t"/>
            <a:pathLst>
              <a:path extrusionOk="0" h="2257821" w="3904227">
                <a:moveTo>
                  <a:pt x="618649" y="0"/>
                </a:moveTo>
                <a:lnTo>
                  <a:pt x="618649" y="0"/>
                </a:lnTo>
                <a:cubicBezTo>
                  <a:pt x="562512"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3"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300" y="2257786"/>
                  <a:pt x="751423" y="2207921"/>
                  <a:pt x="740075" y="2139879"/>
                </a:cubicBezTo>
                <a:lnTo>
                  <a:pt x="625704"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cubicBezTo>
                  <a:pt x="1835249" y="0"/>
                  <a:pt x="1740482" y="94766"/>
                  <a:pt x="1740482" y="211667"/>
                </a:cubicBezTo>
                <a:lnTo>
                  <a:pt x="1740482" y="282222"/>
                </a:lnTo>
                <a:cubicBezTo>
                  <a:pt x="1741004" y="398753"/>
                  <a:pt x="1835617" y="492944"/>
                  <a:pt x="1952149" y="492944"/>
                </a:cubicBezTo>
                <a:cubicBezTo>
                  <a:pt x="2068681" y="492944"/>
                  <a:pt x="2163294" y="398753"/>
                  <a:pt x="2163816" y="282222"/>
                </a:cubicBezTo>
                <a:lnTo>
                  <a:pt x="2163816" y="211667"/>
                </a:lnTo>
                <a:cubicBezTo>
                  <a:pt x="2163816" y="94766"/>
                  <a:pt x="2069049" y="0"/>
                  <a:pt x="1952149" y="0"/>
                </a:cubicBezTo>
                <a:close/>
                <a:moveTo>
                  <a:pt x="1732933" y="969998"/>
                </a:moveTo>
                <a:cubicBezTo>
                  <a:pt x="1734132" y="961884"/>
                  <a:pt x="1722702" y="958709"/>
                  <a:pt x="1719527"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4"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800" y="2257786"/>
                  <a:pt x="2084923"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close/>
                <a:moveTo>
                  <a:pt x="3285649" y="0"/>
                </a:moveTo>
                <a:cubicBezTo>
                  <a:pt x="3168749" y="0"/>
                  <a:pt x="3073982" y="94766"/>
                  <a:pt x="3073982" y="211667"/>
                </a:cubicBezTo>
                <a:lnTo>
                  <a:pt x="3073982" y="282222"/>
                </a:lnTo>
                <a:cubicBezTo>
                  <a:pt x="3074504" y="398753"/>
                  <a:pt x="3169117" y="492944"/>
                  <a:pt x="3285649" y="492944"/>
                </a:cubicBezTo>
                <a:cubicBezTo>
                  <a:pt x="3402181" y="492944"/>
                  <a:pt x="3496794" y="398753"/>
                  <a:pt x="3497316" y="282222"/>
                </a:cubicBezTo>
                <a:lnTo>
                  <a:pt x="3497316" y="211667"/>
                </a:lnTo>
                <a:cubicBezTo>
                  <a:pt x="3497316" y="94766"/>
                  <a:pt x="3402549" y="0"/>
                  <a:pt x="3285649" y="0"/>
                </a:cubicBezTo>
                <a:close/>
                <a:moveTo>
                  <a:pt x="3066433" y="969998"/>
                </a:moveTo>
                <a:cubicBezTo>
                  <a:pt x="3067632" y="961884"/>
                  <a:pt x="3056202" y="958709"/>
                  <a:pt x="3053027"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4"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300" y="2257786"/>
                  <a:pt x="3418423"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close/>
              </a:path>
            </a:pathLst>
          </a:cu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1" name="Google Shape;351;p3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39"/>
          <p:cNvSpPr/>
          <p:nvPr/>
        </p:nvSpPr>
        <p:spPr>
          <a:xfrm>
            <a:off x="558025" y="1532925"/>
            <a:ext cx="533426" cy="496721"/>
          </a:xfrm>
          <a:custGeom>
            <a:rect b="b" l="l" r="r" t="t"/>
            <a:pathLst>
              <a:path extrusionOk="0" h="2257821" w="2570727">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3" name="Google Shape;353;p39"/>
          <p:cNvSpPr txBox="1"/>
          <p:nvPr/>
        </p:nvSpPr>
        <p:spPr>
          <a:xfrm>
            <a:off x="2583025" y="4424525"/>
            <a:ext cx="5893200" cy="2154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lang="en">
                <a:solidFill>
                  <a:schemeClr val="dk1"/>
                </a:solidFill>
                <a:latin typeface="Barlow Medium"/>
                <a:ea typeface="Barlow Medium"/>
                <a:cs typeface="Barlow Medium"/>
                <a:sym typeface="Barlow Medium"/>
              </a:rPr>
              <a:t>Performing the models on limited transactions may produce better results.</a:t>
            </a:r>
            <a:endParaRPr>
              <a:solidFill>
                <a:schemeClr val="dk1"/>
              </a:solidFill>
            </a:endParaRPr>
          </a:p>
        </p:txBody>
      </p:sp>
      <p:sp>
        <p:nvSpPr>
          <p:cNvPr id="354" name="Google Shape;354;p39"/>
          <p:cNvSpPr txBox="1"/>
          <p:nvPr>
            <p:ph idx="4294967295" type="title"/>
          </p:nvPr>
        </p:nvSpPr>
        <p:spPr>
          <a:xfrm>
            <a:off x="558025" y="426650"/>
            <a:ext cx="74832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Conclusion &amp; Recommendations</a:t>
            </a:r>
            <a:endParaRPr b="0" sz="3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8" name="Shape 358"/>
        <p:cNvGrpSpPr/>
        <p:nvPr/>
      </p:nvGrpSpPr>
      <p:grpSpPr>
        <a:xfrm>
          <a:off x="0" y="0"/>
          <a:ext cx="0" cy="0"/>
          <a:chOff x="0" y="0"/>
          <a:chExt cx="0" cy="0"/>
        </a:xfrm>
      </p:grpSpPr>
      <p:grpSp>
        <p:nvGrpSpPr>
          <p:cNvPr id="359" name="Google Shape;359;p40"/>
          <p:cNvGrpSpPr/>
          <p:nvPr/>
        </p:nvGrpSpPr>
        <p:grpSpPr>
          <a:xfrm>
            <a:off x="-768525" y="-48199"/>
            <a:ext cx="5225404" cy="5225404"/>
            <a:chOff x="-1537049" y="-96399"/>
            <a:chExt cx="10450808" cy="10450808"/>
          </a:xfrm>
        </p:grpSpPr>
        <p:sp>
          <p:nvSpPr>
            <p:cNvPr id="360" name="Google Shape;360;p40"/>
            <p:cNvSpPr/>
            <p:nvPr/>
          </p:nvSpPr>
          <p:spPr>
            <a:xfrm>
              <a:off x="-1537049" y="-96399"/>
              <a:ext cx="10450808" cy="10450808"/>
            </a:xfrm>
            <a:custGeom>
              <a:rect b="b" l="l" r="r" t="t"/>
              <a:pathLst>
                <a:path extrusionOk="0" h="10450808" w="10450808">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1" name="Google Shape;361;p40"/>
            <p:cNvSpPr/>
            <p:nvPr/>
          </p:nvSpPr>
          <p:spPr>
            <a:xfrm>
              <a:off x="-1529802" y="9391176"/>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2" name="Google Shape;362;p40"/>
            <p:cNvSpPr/>
            <p:nvPr/>
          </p:nvSpPr>
          <p:spPr>
            <a:xfrm>
              <a:off x="-1529802" y="8442438"/>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3" name="Google Shape;363;p40"/>
            <p:cNvSpPr/>
            <p:nvPr/>
          </p:nvSpPr>
          <p:spPr>
            <a:xfrm>
              <a:off x="-1529802" y="7493603"/>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4" name="Google Shape;364;p40"/>
            <p:cNvSpPr/>
            <p:nvPr/>
          </p:nvSpPr>
          <p:spPr>
            <a:xfrm>
              <a:off x="-1529802" y="6544865"/>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5" name="Google Shape;365;p40"/>
            <p:cNvSpPr/>
            <p:nvPr/>
          </p:nvSpPr>
          <p:spPr>
            <a:xfrm>
              <a:off x="-1529802" y="5596127"/>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6" name="Google Shape;366;p40"/>
            <p:cNvSpPr/>
            <p:nvPr/>
          </p:nvSpPr>
          <p:spPr>
            <a:xfrm>
              <a:off x="-1529802" y="4647388"/>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7" name="Google Shape;367;p40"/>
            <p:cNvSpPr/>
            <p:nvPr/>
          </p:nvSpPr>
          <p:spPr>
            <a:xfrm>
              <a:off x="-1529802" y="3698650"/>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8" name="Google Shape;368;p40"/>
            <p:cNvSpPr/>
            <p:nvPr/>
          </p:nvSpPr>
          <p:spPr>
            <a:xfrm>
              <a:off x="-1529802" y="2749912"/>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9" name="Google Shape;369;p40"/>
            <p:cNvSpPr/>
            <p:nvPr/>
          </p:nvSpPr>
          <p:spPr>
            <a:xfrm>
              <a:off x="-1529802" y="1801077"/>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0" name="Google Shape;370;p40"/>
            <p:cNvSpPr/>
            <p:nvPr/>
          </p:nvSpPr>
          <p:spPr>
            <a:xfrm>
              <a:off x="-1529802" y="852339"/>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1" name="Google Shape;371;p40"/>
            <p:cNvSpPr/>
            <p:nvPr/>
          </p:nvSpPr>
          <p:spPr>
            <a:xfrm>
              <a:off x="7950525"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2" name="Google Shape;372;p40"/>
            <p:cNvSpPr/>
            <p:nvPr/>
          </p:nvSpPr>
          <p:spPr>
            <a:xfrm>
              <a:off x="7001787"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3" name="Google Shape;373;p40"/>
            <p:cNvSpPr/>
            <p:nvPr/>
          </p:nvSpPr>
          <p:spPr>
            <a:xfrm>
              <a:off x="6052952"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4" name="Google Shape;374;p40"/>
            <p:cNvSpPr/>
            <p:nvPr/>
          </p:nvSpPr>
          <p:spPr>
            <a:xfrm>
              <a:off x="5104214"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5" name="Google Shape;375;p40"/>
            <p:cNvSpPr/>
            <p:nvPr/>
          </p:nvSpPr>
          <p:spPr>
            <a:xfrm>
              <a:off x="4155476"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6" name="Google Shape;376;p40"/>
            <p:cNvSpPr/>
            <p:nvPr/>
          </p:nvSpPr>
          <p:spPr>
            <a:xfrm>
              <a:off x="3206737"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7" name="Google Shape;377;p40"/>
            <p:cNvSpPr/>
            <p:nvPr/>
          </p:nvSpPr>
          <p:spPr>
            <a:xfrm>
              <a:off x="2257999"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8" name="Google Shape;378;p40"/>
            <p:cNvSpPr/>
            <p:nvPr/>
          </p:nvSpPr>
          <p:spPr>
            <a:xfrm>
              <a:off x="1309261"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9" name="Google Shape;379;p40"/>
            <p:cNvSpPr/>
            <p:nvPr/>
          </p:nvSpPr>
          <p:spPr>
            <a:xfrm>
              <a:off x="360426"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80" name="Google Shape;380;p40"/>
            <p:cNvSpPr/>
            <p:nvPr/>
          </p:nvSpPr>
          <p:spPr>
            <a:xfrm>
              <a:off x="-588311"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381" name="Google Shape;381;p40"/>
          <p:cNvGrpSpPr/>
          <p:nvPr/>
        </p:nvGrpSpPr>
        <p:grpSpPr>
          <a:xfrm>
            <a:off x="1920313" y="1761000"/>
            <a:ext cx="5303368" cy="1616115"/>
            <a:chOff x="-271780" y="-120628"/>
            <a:chExt cx="14142314" cy="4309639"/>
          </a:xfrm>
        </p:grpSpPr>
        <p:sp>
          <p:nvSpPr>
            <p:cNvPr id="382" name="Google Shape;382;p40"/>
            <p:cNvSpPr txBox="1"/>
            <p:nvPr/>
          </p:nvSpPr>
          <p:spPr>
            <a:xfrm>
              <a:off x="-271766" y="-120628"/>
              <a:ext cx="14142300" cy="3365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200">
                  <a:solidFill>
                    <a:schemeClr val="dk1"/>
                  </a:solidFill>
                  <a:latin typeface="Barlow"/>
                  <a:ea typeface="Barlow"/>
                  <a:cs typeface="Barlow"/>
                  <a:sym typeface="Barlow"/>
                </a:rPr>
                <a:t>Thank You!</a:t>
              </a:r>
              <a:endParaRPr>
                <a:solidFill>
                  <a:schemeClr val="dk1"/>
                </a:solidFill>
                <a:latin typeface="Barlow"/>
                <a:ea typeface="Barlow"/>
                <a:cs typeface="Barlow"/>
                <a:sym typeface="Barlow"/>
              </a:endParaRPr>
            </a:p>
          </p:txBody>
        </p:sp>
        <p:sp>
          <p:nvSpPr>
            <p:cNvPr id="383" name="Google Shape;383;p40"/>
            <p:cNvSpPr txBox="1"/>
            <p:nvPr/>
          </p:nvSpPr>
          <p:spPr>
            <a:xfrm>
              <a:off x="-271780" y="3162711"/>
              <a:ext cx="14142300" cy="10263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 sz="2500">
                  <a:solidFill>
                    <a:schemeClr val="dk1"/>
                  </a:solidFill>
                  <a:latin typeface="Barlow Medium"/>
                  <a:ea typeface="Barlow Medium"/>
                  <a:cs typeface="Barlow Medium"/>
                  <a:sym typeface="Barlow Medium"/>
                </a:rPr>
                <a:t>Any Questions?</a:t>
              </a:r>
              <a:endParaRPr sz="1600">
                <a:solidFill>
                  <a:schemeClr val="dk1"/>
                </a:solidFill>
                <a:latin typeface="Barlow"/>
                <a:ea typeface="Barlow"/>
                <a:cs typeface="Barlow"/>
                <a:sym typeface="Barlow"/>
              </a:endParaRPr>
            </a:p>
          </p:txBody>
        </p:sp>
      </p:grpSp>
      <p:sp>
        <p:nvSpPr>
          <p:cNvPr id="384" name="Google Shape;384;p40"/>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85" name="Google Shape;385;p40"/>
          <p:cNvSpPr/>
          <p:nvPr/>
        </p:nvSpPr>
        <p:spPr>
          <a:xfrm rot="5400000">
            <a:off x="1412630" y="3399051"/>
            <a:ext cx="1219200" cy="1219197"/>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86" name="Google Shape;386;p40"/>
          <p:cNvSpPr/>
          <p:nvPr/>
        </p:nvSpPr>
        <p:spPr>
          <a:xfrm>
            <a:off x="7446365" y="514350"/>
            <a:ext cx="1400232" cy="700708"/>
          </a:xfrm>
          <a:custGeom>
            <a:rect b="b" l="l" r="r" t="t"/>
            <a:pathLst>
              <a:path extrusionOk="0" h="1401415" w="2800464">
                <a:moveTo>
                  <a:pt x="2800465" y="0"/>
                </a:moveTo>
                <a:cubicBezTo>
                  <a:pt x="2800465" y="774093"/>
                  <a:pt x="2173142" y="1401416"/>
                  <a:pt x="1399049" y="1401416"/>
                </a:cubicBezTo>
                <a:cubicBezTo>
                  <a:pt x="624956" y="1401416"/>
                  <a:pt x="0" y="774093"/>
                  <a:pt x="0" y="0"/>
                </a:cubicBezTo>
                <a:lnTo>
                  <a:pt x="2800465" y="0"/>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87" name="Google Shape;387;p4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3" name="Shape 113"/>
        <p:cNvGrpSpPr/>
        <p:nvPr/>
      </p:nvGrpSpPr>
      <p:grpSpPr>
        <a:xfrm>
          <a:off x="0" y="0"/>
          <a:ext cx="0" cy="0"/>
          <a:chOff x="0" y="0"/>
          <a:chExt cx="0" cy="0"/>
        </a:xfrm>
      </p:grpSpPr>
      <p:sp>
        <p:nvSpPr>
          <p:cNvPr id="114" name="Google Shape;114;p2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15" name="Google Shape;115;p25"/>
          <p:cNvGrpSpPr/>
          <p:nvPr/>
        </p:nvGrpSpPr>
        <p:grpSpPr>
          <a:xfrm>
            <a:off x="4811061" y="1655216"/>
            <a:ext cx="598484" cy="591795"/>
            <a:chOff x="9543346" y="2873157"/>
            <a:chExt cx="1196968" cy="1183590"/>
          </a:xfrm>
        </p:grpSpPr>
        <p:sp>
          <p:nvSpPr>
            <p:cNvPr id="116" name="Google Shape;116;p25"/>
            <p:cNvSpPr/>
            <p:nvPr/>
          </p:nvSpPr>
          <p:spPr>
            <a:xfrm>
              <a:off x="10195073" y="2957484"/>
              <a:ext cx="545241" cy="1099263"/>
            </a:xfrm>
            <a:custGeom>
              <a:rect b="b" l="l" r="r" t="t"/>
              <a:pathLst>
                <a:path extrusionOk="0" h="1099263" w="545241">
                  <a:moveTo>
                    <a:pt x="464069" y="1099263"/>
                  </a:moveTo>
                  <a:lnTo>
                    <a:pt x="81172" y="1099263"/>
                  </a:lnTo>
                  <a:cubicBezTo>
                    <a:pt x="36342" y="1099263"/>
                    <a:pt x="0" y="1062955"/>
                    <a:pt x="0" y="1018166"/>
                  </a:cubicBezTo>
                  <a:lnTo>
                    <a:pt x="0" y="81098"/>
                  </a:lnTo>
                  <a:cubicBezTo>
                    <a:pt x="0" y="36309"/>
                    <a:pt x="36342" y="0"/>
                    <a:pt x="81172" y="0"/>
                  </a:cubicBezTo>
                  <a:lnTo>
                    <a:pt x="464069" y="0"/>
                  </a:lnTo>
                  <a:cubicBezTo>
                    <a:pt x="508899" y="0"/>
                    <a:pt x="545241" y="36309"/>
                    <a:pt x="545241" y="81098"/>
                  </a:cubicBezTo>
                  <a:lnTo>
                    <a:pt x="545241" y="1018166"/>
                  </a:lnTo>
                  <a:cubicBezTo>
                    <a:pt x="545241" y="1062955"/>
                    <a:pt x="508899" y="1099263"/>
                    <a:pt x="464069" y="1099263"/>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7" name="Google Shape;117;p25"/>
            <p:cNvSpPr/>
            <p:nvPr/>
          </p:nvSpPr>
          <p:spPr>
            <a:xfrm>
              <a:off x="9543346" y="2873157"/>
              <a:ext cx="1150289" cy="1154722"/>
            </a:xfrm>
            <a:custGeom>
              <a:rect b="b" l="l" r="r" t="t"/>
              <a:pathLst>
                <a:path extrusionOk="0" h="1154722" w="1150289">
                  <a:moveTo>
                    <a:pt x="1060450" y="1154723"/>
                  </a:moveTo>
                  <a:lnTo>
                    <a:pt x="89840" y="1154723"/>
                  </a:lnTo>
                  <a:cubicBezTo>
                    <a:pt x="40302" y="1154723"/>
                    <a:pt x="0" y="1114458"/>
                    <a:pt x="0" y="1064958"/>
                  </a:cubicBezTo>
                  <a:lnTo>
                    <a:pt x="0" y="89758"/>
                  </a:lnTo>
                  <a:cubicBezTo>
                    <a:pt x="0" y="40265"/>
                    <a:pt x="40302" y="0"/>
                    <a:pt x="89840" y="0"/>
                  </a:cubicBezTo>
                  <a:lnTo>
                    <a:pt x="1060450" y="0"/>
                  </a:lnTo>
                  <a:cubicBezTo>
                    <a:pt x="1109988" y="0"/>
                    <a:pt x="1150290" y="40265"/>
                    <a:pt x="1150290" y="89758"/>
                  </a:cubicBezTo>
                  <a:lnTo>
                    <a:pt x="1150290" y="1064958"/>
                  </a:lnTo>
                  <a:cubicBezTo>
                    <a:pt x="1150290" y="1114458"/>
                    <a:pt x="1109988" y="1154723"/>
                    <a:pt x="1060450" y="1154723"/>
                  </a:cubicBezTo>
                  <a:close/>
                  <a:moveTo>
                    <a:pt x="89840" y="28569"/>
                  </a:moveTo>
                  <a:cubicBezTo>
                    <a:pt x="56073" y="28569"/>
                    <a:pt x="28595" y="56021"/>
                    <a:pt x="28595" y="89758"/>
                  </a:cubicBezTo>
                  <a:lnTo>
                    <a:pt x="28595" y="1064958"/>
                  </a:lnTo>
                  <a:cubicBezTo>
                    <a:pt x="28595" y="1098702"/>
                    <a:pt x="56073" y="1126154"/>
                    <a:pt x="89840" y="1126154"/>
                  </a:cubicBezTo>
                  <a:lnTo>
                    <a:pt x="1060450" y="1126154"/>
                  </a:lnTo>
                  <a:cubicBezTo>
                    <a:pt x="1094217" y="1126154"/>
                    <a:pt x="1121695" y="1098702"/>
                    <a:pt x="1121695" y="1064958"/>
                  </a:cubicBezTo>
                  <a:lnTo>
                    <a:pt x="1121695" y="89758"/>
                  </a:lnTo>
                  <a:cubicBezTo>
                    <a:pt x="1121695" y="56021"/>
                    <a:pt x="1094217" y="28569"/>
                    <a:pt x="1060450" y="28569"/>
                  </a:cubicBezTo>
                  <a:lnTo>
                    <a:pt x="89840" y="28569"/>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8" name="Google Shape;118;p25"/>
            <p:cNvSpPr/>
            <p:nvPr/>
          </p:nvSpPr>
          <p:spPr>
            <a:xfrm>
              <a:off x="9747823" y="3230416"/>
              <a:ext cx="741334" cy="523906"/>
            </a:xfrm>
            <a:custGeom>
              <a:rect b="b" l="l" r="r" t="t"/>
              <a:pathLst>
                <a:path extrusionOk="0" h="523906" w="741334">
                  <a:moveTo>
                    <a:pt x="231236" y="523907"/>
                  </a:moveTo>
                  <a:cubicBezTo>
                    <a:pt x="227578" y="523907"/>
                    <a:pt x="223920" y="522512"/>
                    <a:pt x="221128" y="519722"/>
                  </a:cubicBezTo>
                  <a:lnTo>
                    <a:pt x="4189" y="302982"/>
                  </a:lnTo>
                  <a:cubicBezTo>
                    <a:pt x="-1396" y="297403"/>
                    <a:pt x="-1396" y="288363"/>
                    <a:pt x="4189" y="282784"/>
                  </a:cubicBezTo>
                  <a:cubicBezTo>
                    <a:pt x="9774" y="277204"/>
                    <a:pt x="18821" y="277204"/>
                    <a:pt x="24406" y="282784"/>
                  </a:cubicBezTo>
                  <a:lnTo>
                    <a:pt x="231236" y="489424"/>
                  </a:lnTo>
                  <a:lnTo>
                    <a:pt x="716929" y="4185"/>
                  </a:lnTo>
                  <a:cubicBezTo>
                    <a:pt x="722513" y="-1395"/>
                    <a:pt x="731561" y="-1395"/>
                    <a:pt x="737146" y="4185"/>
                  </a:cubicBezTo>
                  <a:cubicBezTo>
                    <a:pt x="742731" y="9765"/>
                    <a:pt x="742731" y="18804"/>
                    <a:pt x="737146" y="24384"/>
                  </a:cubicBezTo>
                  <a:lnTo>
                    <a:pt x="241345" y="519722"/>
                  </a:lnTo>
                  <a:cubicBezTo>
                    <a:pt x="238553" y="522512"/>
                    <a:pt x="234895" y="523907"/>
                    <a:pt x="231236" y="523907"/>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19" name="Google Shape;119;p25"/>
          <p:cNvGrpSpPr/>
          <p:nvPr/>
        </p:nvGrpSpPr>
        <p:grpSpPr>
          <a:xfrm>
            <a:off x="635574" y="1651863"/>
            <a:ext cx="357894" cy="598484"/>
            <a:chOff x="13068348" y="6194425"/>
            <a:chExt cx="715789" cy="1196968"/>
          </a:xfrm>
        </p:grpSpPr>
        <p:sp>
          <p:nvSpPr>
            <p:cNvPr id="120" name="Google Shape;120;p25"/>
            <p:cNvSpPr/>
            <p:nvPr/>
          </p:nvSpPr>
          <p:spPr>
            <a:xfrm>
              <a:off x="13068348" y="6194425"/>
              <a:ext cx="715789" cy="715572"/>
            </a:xfrm>
            <a:custGeom>
              <a:rect b="b" l="l" r="r" t="t"/>
              <a:pathLst>
                <a:path extrusionOk="0" h="715572" w="715789">
                  <a:moveTo>
                    <a:pt x="357892" y="715572"/>
                  </a:moveTo>
                  <a:cubicBezTo>
                    <a:pt x="160552" y="715572"/>
                    <a:pt x="0" y="555069"/>
                    <a:pt x="0" y="357783"/>
                  </a:cubicBezTo>
                  <a:cubicBezTo>
                    <a:pt x="0" y="160503"/>
                    <a:pt x="160552" y="0"/>
                    <a:pt x="357892" y="0"/>
                  </a:cubicBezTo>
                  <a:cubicBezTo>
                    <a:pt x="555238" y="0"/>
                    <a:pt x="715790" y="160503"/>
                    <a:pt x="715790" y="357783"/>
                  </a:cubicBezTo>
                  <a:cubicBezTo>
                    <a:pt x="715790" y="555069"/>
                    <a:pt x="555238" y="715572"/>
                    <a:pt x="357892" y="715572"/>
                  </a:cubicBezTo>
                  <a:close/>
                  <a:moveTo>
                    <a:pt x="357892" y="24332"/>
                  </a:moveTo>
                  <a:cubicBezTo>
                    <a:pt x="173969" y="24332"/>
                    <a:pt x="24339" y="173917"/>
                    <a:pt x="24339" y="357783"/>
                  </a:cubicBezTo>
                  <a:cubicBezTo>
                    <a:pt x="24339" y="541650"/>
                    <a:pt x="173969" y="691241"/>
                    <a:pt x="357892" y="691241"/>
                  </a:cubicBezTo>
                  <a:cubicBezTo>
                    <a:pt x="541815" y="691241"/>
                    <a:pt x="691451" y="541650"/>
                    <a:pt x="691451" y="357783"/>
                  </a:cubicBezTo>
                  <a:cubicBezTo>
                    <a:pt x="691451" y="173917"/>
                    <a:pt x="541815" y="24332"/>
                    <a:pt x="357892" y="24332"/>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1" name="Google Shape;121;p25"/>
            <p:cNvSpPr/>
            <p:nvPr/>
          </p:nvSpPr>
          <p:spPr>
            <a:xfrm>
              <a:off x="13414070" y="6885665"/>
              <a:ext cx="24339" cy="158346"/>
            </a:xfrm>
            <a:custGeom>
              <a:rect b="b" l="l" r="r" t="t"/>
              <a:pathLst>
                <a:path extrusionOk="0" h="158346" w="24339">
                  <a:moveTo>
                    <a:pt x="12170" y="158347"/>
                  </a:moveTo>
                  <a:cubicBezTo>
                    <a:pt x="5449" y="158347"/>
                    <a:pt x="0" y="152899"/>
                    <a:pt x="0" y="146181"/>
                  </a:cubicBezTo>
                  <a:lnTo>
                    <a:pt x="0" y="12166"/>
                  </a:lnTo>
                  <a:cubicBezTo>
                    <a:pt x="0" y="5447"/>
                    <a:pt x="5449" y="0"/>
                    <a:pt x="12170" y="0"/>
                  </a:cubicBezTo>
                  <a:cubicBezTo>
                    <a:pt x="18890" y="0"/>
                    <a:pt x="24339" y="5447"/>
                    <a:pt x="24339" y="12166"/>
                  </a:cubicBezTo>
                  <a:lnTo>
                    <a:pt x="24339" y="146181"/>
                  </a:lnTo>
                  <a:cubicBezTo>
                    <a:pt x="24339" y="152899"/>
                    <a:pt x="18890" y="158347"/>
                    <a:pt x="12170" y="158347"/>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2" name="Google Shape;122;p25"/>
            <p:cNvSpPr/>
            <p:nvPr/>
          </p:nvSpPr>
          <p:spPr>
            <a:xfrm>
              <a:off x="13350572" y="7019680"/>
              <a:ext cx="151341" cy="371713"/>
            </a:xfrm>
            <a:custGeom>
              <a:rect b="b" l="l" r="r" t="t"/>
              <a:pathLst>
                <a:path extrusionOk="0" h="371713" w="151341">
                  <a:moveTo>
                    <a:pt x="139172" y="371713"/>
                  </a:moveTo>
                  <a:lnTo>
                    <a:pt x="12170" y="371713"/>
                  </a:lnTo>
                  <a:cubicBezTo>
                    <a:pt x="5449" y="371713"/>
                    <a:pt x="0" y="366266"/>
                    <a:pt x="0" y="359548"/>
                  </a:cubicBezTo>
                  <a:lnTo>
                    <a:pt x="0" y="12166"/>
                  </a:lnTo>
                  <a:cubicBezTo>
                    <a:pt x="0" y="5447"/>
                    <a:pt x="5449" y="0"/>
                    <a:pt x="12170" y="0"/>
                  </a:cubicBezTo>
                  <a:lnTo>
                    <a:pt x="139172" y="0"/>
                  </a:lnTo>
                  <a:cubicBezTo>
                    <a:pt x="145893" y="0"/>
                    <a:pt x="151342" y="5447"/>
                    <a:pt x="151342" y="12166"/>
                  </a:cubicBezTo>
                  <a:lnTo>
                    <a:pt x="151342" y="359548"/>
                  </a:lnTo>
                  <a:cubicBezTo>
                    <a:pt x="151342" y="366266"/>
                    <a:pt x="145893" y="371713"/>
                    <a:pt x="139172" y="371713"/>
                  </a:cubicBezTo>
                  <a:close/>
                  <a:moveTo>
                    <a:pt x="24339" y="347382"/>
                  </a:moveTo>
                  <a:lnTo>
                    <a:pt x="127002" y="347382"/>
                  </a:lnTo>
                  <a:lnTo>
                    <a:pt x="127002" y="24332"/>
                  </a:lnTo>
                  <a:lnTo>
                    <a:pt x="24339" y="24332"/>
                  </a:lnTo>
                  <a:lnTo>
                    <a:pt x="24339" y="347382"/>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3" name="Google Shape;123;p25"/>
            <p:cNvSpPr/>
            <p:nvPr/>
          </p:nvSpPr>
          <p:spPr>
            <a:xfrm>
              <a:off x="13350572" y="7274041"/>
              <a:ext cx="151341" cy="24331"/>
            </a:xfrm>
            <a:custGeom>
              <a:rect b="b" l="l" r="r" t="t"/>
              <a:pathLst>
                <a:path extrusionOk="0" h="24331" w="151341">
                  <a:moveTo>
                    <a:pt x="139172" y="24332"/>
                  </a:moveTo>
                  <a:lnTo>
                    <a:pt x="12170" y="24332"/>
                  </a:lnTo>
                  <a:cubicBezTo>
                    <a:pt x="5449" y="24332"/>
                    <a:pt x="0" y="18884"/>
                    <a:pt x="0" y="12166"/>
                  </a:cubicBezTo>
                  <a:cubicBezTo>
                    <a:pt x="0" y="5447"/>
                    <a:pt x="5449" y="0"/>
                    <a:pt x="12170" y="0"/>
                  </a:cubicBezTo>
                  <a:lnTo>
                    <a:pt x="139172" y="0"/>
                  </a:lnTo>
                  <a:cubicBezTo>
                    <a:pt x="145893" y="0"/>
                    <a:pt x="151342" y="5447"/>
                    <a:pt x="151342" y="12166"/>
                  </a:cubicBezTo>
                  <a:cubicBezTo>
                    <a:pt x="151342" y="18884"/>
                    <a:pt x="145893" y="24332"/>
                    <a:pt x="139172" y="24332"/>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4" name="Google Shape;124;p25"/>
            <p:cNvSpPr/>
            <p:nvPr/>
          </p:nvSpPr>
          <p:spPr>
            <a:xfrm>
              <a:off x="13306538" y="6282414"/>
              <a:ext cx="389580" cy="539589"/>
            </a:xfrm>
            <a:custGeom>
              <a:rect b="b" l="l" r="r" t="t"/>
              <a:pathLst>
                <a:path extrusionOk="0" h="539589" w="389580">
                  <a:moveTo>
                    <a:pt x="119704" y="0"/>
                  </a:moveTo>
                  <a:cubicBezTo>
                    <a:pt x="76655" y="0"/>
                    <a:pt x="36110" y="10338"/>
                    <a:pt x="0" y="28260"/>
                  </a:cubicBezTo>
                  <a:cubicBezTo>
                    <a:pt x="33277" y="72391"/>
                    <a:pt x="56204" y="163829"/>
                    <a:pt x="56204" y="269795"/>
                  </a:cubicBezTo>
                  <a:cubicBezTo>
                    <a:pt x="56204" y="375763"/>
                    <a:pt x="33277" y="467202"/>
                    <a:pt x="0" y="511329"/>
                  </a:cubicBezTo>
                  <a:cubicBezTo>
                    <a:pt x="36110" y="529253"/>
                    <a:pt x="76655" y="539589"/>
                    <a:pt x="119704" y="539589"/>
                  </a:cubicBezTo>
                  <a:cubicBezTo>
                    <a:pt x="268753" y="539589"/>
                    <a:pt x="389580" y="418800"/>
                    <a:pt x="389580" y="269795"/>
                  </a:cubicBezTo>
                  <a:cubicBezTo>
                    <a:pt x="389580" y="120792"/>
                    <a:pt x="268753" y="0"/>
                    <a:pt x="119704" y="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25" name="Google Shape;125;p25"/>
          <p:cNvGrpSpPr/>
          <p:nvPr/>
        </p:nvGrpSpPr>
        <p:grpSpPr>
          <a:xfrm>
            <a:off x="4891847" y="3325200"/>
            <a:ext cx="436924" cy="598484"/>
            <a:chOff x="11466894" y="6194425"/>
            <a:chExt cx="873847" cy="1196968"/>
          </a:xfrm>
        </p:grpSpPr>
        <p:sp>
          <p:nvSpPr>
            <p:cNvPr id="126" name="Google Shape;126;p25"/>
            <p:cNvSpPr/>
            <p:nvPr/>
          </p:nvSpPr>
          <p:spPr>
            <a:xfrm>
              <a:off x="11466894" y="6194425"/>
              <a:ext cx="725307" cy="724405"/>
            </a:xfrm>
            <a:custGeom>
              <a:rect b="b" l="l" r="r" t="t"/>
              <a:pathLst>
                <a:path extrusionOk="0" h="724405" w="725307">
                  <a:moveTo>
                    <a:pt x="725307" y="362203"/>
                  </a:moveTo>
                  <a:cubicBezTo>
                    <a:pt x="725307" y="562242"/>
                    <a:pt x="562942" y="724406"/>
                    <a:pt x="362654" y="724406"/>
                  </a:cubicBezTo>
                  <a:cubicBezTo>
                    <a:pt x="162366" y="724406"/>
                    <a:pt x="0" y="562242"/>
                    <a:pt x="0" y="362203"/>
                  </a:cubicBezTo>
                  <a:cubicBezTo>
                    <a:pt x="0" y="162164"/>
                    <a:pt x="162366" y="0"/>
                    <a:pt x="362654" y="0"/>
                  </a:cubicBezTo>
                  <a:cubicBezTo>
                    <a:pt x="562942" y="0"/>
                    <a:pt x="725307" y="162164"/>
                    <a:pt x="725307" y="362203"/>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7" name="Google Shape;127;p25"/>
            <p:cNvSpPr/>
            <p:nvPr/>
          </p:nvSpPr>
          <p:spPr>
            <a:xfrm>
              <a:off x="11480271" y="6204520"/>
              <a:ext cx="860470" cy="1114920"/>
            </a:xfrm>
            <a:custGeom>
              <a:rect b="b" l="l" r="r" t="t"/>
              <a:pathLst>
                <a:path extrusionOk="0" h="1114920" w="860470">
                  <a:moveTo>
                    <a:pt x="634217" y="1114921"/>
                  </a:moveTo>
                  <a:lnTo>
                    <a:pt x="226231" y="1114921"/>
                  </a:lnTo>
                  <a:cubicBezTo>
                    <a:pt x="219302" y="1114921"/>
                    <a:pt x="213684" y="1109310"/>
                    <a:pt x="213684" y="1102389"/>
                  </a:cubicBezTo>
                  <a:lnTo>
                    <a:pt x="213684" y="869735"/>
                  </a:lnTo>
                  <a:cubicBezTo>
                    <a:pt x="213684" y="829632"/>
                    <a:pt x="195120" y="791896"/>
                    <a:pt x="162754" y="766209"/>
                  </a:cubicBezTo>
                  <a:cubicBezTo>
                    <a:pt x="46643" y="674058"/>
                    <a:pt x="-13274" y="530691"/>
                    <a:pt x="2483" y="382699"/>
                  </a:cubicBezTo>
                  <a:cubicBezTo>
                    <a:pt x="24147" y="179281"/>
                    <a:pt x="194888" y="15220"/>
                    <a:pt x="399649" y="1073"/>
                  </a:cubicBezTo>
                  <a:cubicBezTo>
                    <a:pt x="520404" y="-7280"/>
                    <a:pt x="635577" y="33356"/>
                    <a:pt x="723701" y="115497"/>
                  </a:cubicBezTo>
                  <a:cubicBezTo>
                    <a:pt x="810618" y="196505"/>
                    <a:pt x="860470" y="311040"/>
                    <a:pt x="860470" y="429723"/>
                  </a:cubicBezTo>
                  <a:cubicBezTo>
                    <a:pt x="860470" y="561683"/>
                    <a:pt x="800981" y="684454"/>
                    <a:pt x="697265" y="766552"/>
                  </a:cubicBezTo>
                  <a:cubicBezTo>
                    <a:pt x="665168" y="791957"/>
                    <a:pt x="646764" y="829558"/>
                    <a:pt x="646764" y="869711"/>
                  </a:cubicBezTo>
                  <a:lnTo>
                    <a:pt x="646764" y="1102389"/>
                  </a:lnTo>
                  <a:cubicBezTo>
                    <a:pt x="646764" y="1109310"/>
                    <a:pt x="641146" y="1114921"/>
                    <a:pt x="634217" y="1114921"/>
                  </a:cubicBezTo>
                  <a:close/>
                  <a:moveTo>
                    <a:pt x="238778" y="1089858"/>
                  </a:moveTo>
                  <a:lnTo>
                    <a:pt x="621669" y="1089858"/>
                  </a:lnTo>
                  <a:lnTo>
                    <a:pt x="621669" y="869711"/>
                  </a:lnTo>
                  <a:cubicBezTo>
                    <a:pt x="621669" y="821861"/>
                    <a:pt x="643541" y="777101"/>
                    <a:pt x="681679" y="746910"/>
                  </a:cubicBezTo>
                  <a:cubicBezTo>
                    <a:pt x="779355" y="669591"/>
                    <a:pt x="835376" y="553980"/>
                    <a:pt x="835376" y="429723"/>
                  </a:cubicBezTo>
                  <a:cubicBezTo>
                    <a:pt x="835376" y="317960"/>
                    <a:pt x="788434" y="210108"/>
                    <a:pt x="706577" y="133817"/>
                  </a:cubicBezTo>
                  <a:cubicBezTo>
                    <a:pt x="623605" y="56486"/>
                    <a:pt x="515312" y="18267"/>
                    <a:pt x="401377" y="26075"/>
                  </a:cubicBezTo>
                  <a:cubicBezTo>
                    <a:pt x="208587" y="39396"/>
                    <a:pt x="47832" y="193850"/>
                    <a:pt x="27443" y="385354"/>
                  </a:cubicBezTo>
                  <a:cubicBezTo>
                    <a:pt x="12598" y="524762"/>
                    <a:pt x="69018" y="659801"/>
                    <a:pt x="178364" y="746592"/>
                  </a:cubicBezTo>
                  <a:cubicBezTo>
                    <a:pt x="216759" y="777058"/>
                    <a:pt x="238778" y="821940"/>
                    <a:pt x="238778" y="869735"/>
                  </a:cubicBezTo>
                  <a:lnTo>
                    <a:pt x="238778" y="1089858"/>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8" name="Google Shape;128;p25"/>
            <p:cNvSpPr/>
            <p:nvPr/>
          </p:nvSpPr>
          <p:spPr>
            <a:xfrm>
              <a:off x="11748561" y="7294378"/>
              <a:ext cx="317765" cy="97015"/>
            </a:xfrm>
            <a:custGeom>
              <a:rect b="b" l="l" r="r" t="t"/>
              <a:pathLst>
                <a:path extrusionOk="0" h="97015" w="317765">
                  <a:moveTo>
                    <a:pt x="158880" y="97016"/>
                  </a:moveTo>
                  <a:cubicBezTo>
                    <a:pt x="69788" y="97016"/>
                    <a:pt x="0" y="59904"/>
                    <a:pt x="0" y="12532"/>
                  </a:cubicBezTo>
                  <a:cubicBezTo>
                    <a:pt x="0" y="5611"/>
                    <a:pt x="5618" y="0"/>
                    <a:pt x="12547" y="0"/>
                  </a:cubicBezTo>
                  <a:cubicBezTo>
                    <a:pt x="19476" y="0"/>
                    <a:pt x="25094" y="5611"/>
                    <a:pt x="25094" y="12532"/>
                  </a:cubicBezTo>
                  <a:cubicBezTo>
                    <a:pt x="25094" y="40636"/>
                    <a:pt x="80037" y="71953"/>
                    <a:pt x="158880" y="71953"/>
                  </a:cubicBezTo>
                  <a:cubicBezTo>
                    <a:pt x="237722" y="71953"/>
                    <a:pt x="292672" y="40636"/>
                    <a:pt x="292672" y="12532"/>
                  </a:cubicBezTo>
                  <a:cubicBezTo>
                    <a:pt x="292672" y="5611"/>
                    <a:pt x="298290" y="0"/>
                    <a:pt x="305219" y="0"/>
                  </a:cubicBezTo>
                  <a:cubicBezTo>
                    <a:pt x="312148" y="0"/>
                    <a:pt x="317766" y="5611"/>
                    <a:pt x="317766" y="12532"/>
                  </a:cubicBezTo>
                  <a:cubicBezTo>
                    <a:pt x="317766" y="59904"/>
                    <a:pt x="247972" y="97016"/>
                    <a:pt x="158880" y="97016"/>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9" name="Google Shape;129;p25"/>
            <p:cNvSpPr/>
            <p:nvPr/>
          </p:nvSpPr>
          <p:spPr>
            <a:xfrm>
              <a:off x="11645390" y="7026774"/>
              <a:ext cx="530215" cy="60012"/>
            </a:xfrm>
            <a:custGeom>
              <a:rect b="b" l="l" r="r" t="t"/>
              <a:pathLst>
                <a:path extrusionOk="0" h="60012" w="530215">
                  <a:moveTo>
                    <a:pt x="12535" y="60013"/>
                  </a:moveTo>
                  <a:cubicBezTo>
                    <a:pt x="5998" y="60013"/>
                    <a:pt x="490" y="54959"/>
                    <a:pt x="30" y="48350"/>
                  </a:cubicBezTo>
                  <a:cubicBezTo>
                    <a:pt x="-447" y="41442"/>
                    <a:pt x="4766" y="35458"/>
                    <a:pt x="11677" y="34980"/>
                  </a:cubicBezTo>
                  <a:lnTo>
                    <a:pt x="516799" y="23"/>
                  </a:lnTo>
                  <a:cubicBezTo>
                    <a:pt x="523912" y="-387"/>
                    <a:pt x="529708" y="4759"/>
                    <a:pt x="530185" y="11655"/>
                  </a:cubicBezTo>
                  <a:cubicBezTo>
                    <a:pt x="530663" y="18563"/>
                    <a:pt x="525450" y="24548"/>
                    <a:pt x="518539" y="25025"/>
                  </a:cubicBezTo>
                  <a:lnTo>
                    <a:pt x="13417" y="59982"/>
                  </a:lnTo>
                  <a:cubicBezTo>
                    <a:pt x="13117" y="60001"/>
                    <a:pt x="12823" y="60013"/>
                    <a:pt x="12535" y="60013"/>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0" name="Google Shape;130;p25"/>
            <p:cNvSpPr/>
            <p:nvPr/>
          </p:nvSpPr>
          <p:spPr>
            <a:xfrm>
              <a:off x="11645390" y="7106931"/>
              <a:ext cx="530215" cy="60008"/>
            </a:xfrm>
            <a:custGeom>
              <a:rect b="b" l="l" r="r" t="t"/>
              <a:pathLst>
                <a:path extrusionOk="0" h="60008" w="530215">
                  <a:moveTo>
                    <a:pt x="12535" y="60008"/>
                  </a:moveTo>
                  <a:cubicBezTo>
                    <a:pt x="5998" y="60008"/>
                    <a:pt x="490" y="54954"/>
                    <a:pt x="30" y="48345"/>
                  </a:cubicBezTo>
                  <a:cubicBezTo>
                    <a:pt x="-447" y="41437"/>
                    <a:pt x="4766" y="35453"/>
                    <a:pt x="11677" y="34975"/>
                  </a:cubicBezTo>
                  <a:lnTo>
                    <a:pt x="516799" y="18"/>
                  </a:lnTo>
                  <a:cubicBezTo>
                    <a:pt x="523912" y="-343"/>
                    <a:pt x="529708" y="4748"/>
                    <a:pt x="530185" y="11650"/>
                  </a:cubicBezTo>
                  <a:cubicBezTo>
                    <a:pt x="530663" y="18558"/>
                    <a:pt x="525450" y="24543"/>
                    <a:pt x="518539" y="25020"/>
                  </a:cubicBezTo>
                  <a:lnTo>
                    <a:pt x="13417" y="59977"/>
                  </a:lnTo>
                  <a:cubicBezTo>
                    <a:pt x="13117" y="59996"/>
                    <a:pt x="12823" y="60008"/>
                    <a:pt x="12535" y="60008"/>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1" name="Google Shape;131;p25"/>
            <p:cNvSpPr/>
            <p:nvPr/>
          </p:nvSpPr>
          <p:spPr>
            <a:xfrm>
              <a:off x="11645390" y="7187072"/>
              <a:ext cx="530215" cy="60024"/>
            </a:xfrm>
            <a:custGeom>
              <a:rect b="b" l="l" r="r" t="t"/>
              <a:pathLst>
                <a:path extrusionOk="0" h="60024" w="530215">
                  <a:moveTo>
                    <a:pt x="12535" y="60024"/>
                  </a:moveTo>
                  <a:cubicBezTo>
                    <a:pt x="5998" y="60024"/>
                    <a:pt x="490" y="54970"/>
                    <a:pt x="30" y="48362"/>
                  </a:cubicBezTo>
                  <a:cubicBezTo>
                    <a:pt x="-447" y="41453"/>
                    <a:pt x="4766" y="35469"/>
                    <a:pt x="11677" y="34992"/>
                  </a:cubicBezTo>
                  <a:lnTo>
                    <a:pt x="516799" y="28"/>
                  </a:lnTo>
                  <a:cubicBezTo>
                    <a:pt x="523912" y="-431"/>
                    <a:pt x="529708" y="4764"/>
                    <a:pt x="530185" y="11660"/>
                  </a:cubicBezTo>
                  <a:cubicBezTo>
                    <a:pt x="530663" y="18569"/>
                    <a:pt x="525450" y="24553"/>
                    <a:pt x="518539" y="25030"/>
                  </a:cubicBezTo>
                  <a:lnTo>
                    <a:pt x="13417" y="59994"/>
                  </a:lnTo>
                  <a:cubicBezTo>
                    <a:pt x="13117" y="60012"/>
                    <a:pt x="12823" y="60024"/>
                    <a:pt x="12535" y="60024"/>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32" name="Google Shape;132;p25"/>
          <p:cNvGrpSpPr/>
          <p:nvPr/>
        </p:nvGrpSpPr>
        <p:grpSpPr>
          <a:xfrm>
            <a:off x="516593" y="3325203"/>
            <a:ext cx="595860" cy="598485"/>
            <a:chOff x="14329211" y="8061331"/>
            <a:chExt cx="1191720" cy="1196969"/>
          </a:xfrm>
        </p:grpSpPr>
        <p:sp>
          <p:nvSpPr>
            <p:cNvPr id="133" name="Google Shape;133;p25"/>
            <p:cNvSpPr/>
            <p:nvPr/>
          </p:nvSpPr>
          <p:spPr>
            <a:xfrm>
              <a:off x="14329211" y="8061331"/>
              <a:ext cx="1191720" cy="1196969"/>
            </a:xfrm>
            <a:custGeom>
              <a:rect b="b" l="l" r="r" t="t"/>
              <a:pathLst>
                <a:path extrusionOk="0" h="1196969" w="1191720">
                  <a:moveTo>
                    <a:pt x="1098645" y="1196969"/>
                  </a:moveTo>
                  <a:lnTo>
                    <a:pt x="93083" y="1196969"/>
                  </a:lnTo>
                  <a:cubicBezTo>
                    <a:pt x="41753" y="1196969"/>
                    <a:pt x="0" y="1155231"/>
                    <a:pt x="0" y="1103920"/>
                  </a:cubicBezTo>
                  <a:lnTo>
                    <a:pt x="0" y="93042"/>
                  </a:lnTo>
                  <a:cubicBezTo>
                    <a:pt x="0" y="41738"/>
                    <a:pt x="41753" y="0"/>
                    <a:pt x="93083" y="0"/>
                  </a:cubicBezTo>
                  <a:lnTo>
                    <a:pt x="1098645" y="0"/>
                  </a:lnTo>
                  <a:cubicBezTo>
                    <a:pt x="1149967" y="0"/>
                    <a:pt x="1191721" y="41738"/>
                    <a:pt x="1191721" y="93042"/>
                  </a:cubicBezTo>
                  <a:lnTo>
                    <a:pt x="1191721" y="1103920"/>
                  </a:lnTo>
                  <a:cubicBezTo>
                    <a:pt x="1191721" y="1155231"/>
                    <a:pt x="1149967" y="1196969"/>
                    <a:pt x="1098645" y="1196969"/>
                  </a:cubicBezTo>
                  <a:close/>
                  <a:moveTo>
                    <a:pt x="93083" y="29614"/>
                  </a:moveTo>
                  <a:cubicBezTo>
                    <a:pt x="58092" y="29614"/>
                    <a:pt x="29625" y="58071"/>
                    <a:pt x="29625" y="93042"/>
                  </a:cubicBezTo>
                  <a:lnTo>
                    <a:pt x="29625" y="1103920"/>
                  </a:lnTo>
                  <a:cubicBezTo>
                    <a:pt x="29625" y="1138898"/>
                    <a:pt x="58092" y="1167355"/>
                    <a:pt x="93083" y="1167355"/>
                  </a:cubicBezTo>
                  <a:lnTo>
                    <a:pt x="1098645" y="1167355"/>
                  </a:lnTo>
                  <a:cubicBezTo>
                    <a:pt x="1133629" y="1167355"/>
                    <a:pt x="1162096" y="1138898"/>
                    <a:pt x="1162096" y="1103920"/>
                  </a:cubicBezTo>
                  <a:lnTo>
                    <a:pt x="1162096" y="93042"/>
                  </a:lnTo>
                  <a:cubicBezTo>
                    <a:pt x="1162096" y="58071"/>
                    <a:pt x="1133629" y="29614"/>
                    <a:pt x="1098645" y="29614"/>
                  </a:cubicBezTo>
                  <a:lnTo>
                    <a:pt x="93083" y="29614"/>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4" name="Google Shape;134;p25"/>
            <p:cNvSpPr/>
            <p:nvPr/>
          </p:nvSpPr>
          <p:spPr>
            <a:xfrm>
              <a:off x="14561713" y="8767181"/>
              <a:ext cx="173463" cy="233061"/>
            </a:xfrm>
            <a:custGeom>
              <a:rect b="b" l="l" r="r" t="t"/>
              <a:pathLst>
                <a:path extrusionOk="0" h="233061" w="173463">
                  <a:moveTo>
                    <a:pt x="0" y="0"/>
                  </a:moveTo>
                  <a:lnTo>
                    <a:pt x="173463" y="0"/>
                  </a:lnTo>
                  <a:lnTo>
                    <a:pt x="173463" y="233062"/>
                  </a:lnTo>
                  <a:lnTo>
                    <a:pt x="0" y="233062"/>
                  </a:ln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5" name="Google Shape;135;p25"/>
            <p:cNvSpPr/>
            <p:nvPr/>
          </p:nvSpPr>
          <p:spPr>
            <a:xfrm rot="10800000">
              <a:off x="15122178" y="8268818"/>
              <a:ext cx="173463" cy="731424"/>
            </a:xfrm>
            <a:custGeom>
              <a:rect b="b" l="l" r="r" t="t"/>
              <a:pathLst>
                <a:path extrusionOk="0" h="731424" w="173463">
                  <a:moveTo>
                    <a:pt x="0" y="0"/>
                  </a:moveTo>
                  <a:lnTo>
                    <a:pt x="173463" y="0"/>
                  </a:lnTo>
                  <a:lnTo>
                    <a:pt x="173463" y="731425"/>
                  </a:lnTo>
                  <a:lnTo>
                    <a:pt x="0" y="731425"/>
                  </a:ln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6" name="Google Shape;136;p25"/>
            <p:cNvSpPr/>
            <p:nvPr/>
          </p:nvSpPr>
          <p:spPr>
            <a:xfrm>
              <a:off x="14841947" y="8525608"/>
              <a:ext cx="173463" cy="474634"/>
            </a:xfrm>
            <a:custGeom>
              <a:rect b="b" l="l" r="r" t="t"/>
              <a:pathLst>
                <a:path extrusionOk="0" h="474634" w="173463">
                  <a:moveTo>
                    <a:pt x="0" y="0"/>
                  </a:moveTo>
                  <a:lnTo>
                    <a:pt x="173463" y="0"/>
                  </a:lnTo>
                  <a:lnTo>
                    <a:pt x="173463" y="474634"/>
                  </a:lnTo>
                  <a:lnTo>
                    <a:pt x="0" y="474634"/>
                  </a:ln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7" name="Google Shape;137;p25"/>
            <p:cNvSpPr/>
            <p:nvPr/>
          </p:nvSpPr>
          <p:spPr>
            <a:xfrm>
              <a:off x="14470889" y="8985436"/>
              <a:ext cx="908371" cy="29613"/>
            </a:xfrm>
            <a:custGeom>
              <a:rect b="b" l="l" r="r" t="t"/>
              <a:pathLst>
                <a:path extrusionOk="0" h="29613" w="908371">
                  <a:moveTo>
                    <a:pt x="893559" y="29614"/>
                  </a:moveTo>
                  <a:lnTo>
                    <a:pt x="14812" y="29614"/>
                  </a:lnTo>
                  <a:cubicBezTo>
                    <a:pt x="6632" y="29614"/>
                    <a:pt x="0" y="22984"/>
                    <a:pt x="0" y="14807"/>
                  </a:cubicBezTo>
                  <a:cubicBezTo>
                    <a:pt x="0" y="6630"/>
                    <a:pt x="6632" y="0"/>
                    <a:pt x="14812" y="0"/>
                  </a:cubicBezTo>
                  <a:lnTo>
                    <a:pt x="893559" y="0"/>
                  </a:lnTo>
                  <a:cubicBezTo>
                    <a:pt x="901739" y="0"/>
                    <a:pt x="908371" y="6630"/>
                    <a:pt x="908371" y="14807"/>
                  </a:cubicBezTo>
                  <a:cubicBezTo>
                    <a:pt x="908371" y="22984"/>
                    <a:pt x="901739" y="29614"/>
                    <a:pt x="893559" y="29614"/>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8" name="Google Shape;138;p25"/>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Agenda</a:t>
            </a:r>
            <a:endParaRPr sz="3700"/>
          </a:p>
        </p:txBody>
      </p:sp>
      <p:sp>
        <p:nvSpPr>
          <p:cNvPr id="139" name="Google Shape;139;p25"/>
          <p:cNvSpPr txBox="1"/>
          <p:nvPr/>
        </p:nvSpPr>
        <p:spPr>
          <a:xfrm>
            <a:off x="1364619" y="1598600"/>
            <a:ext cx="307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4"/>
                </a:solidFill>
                <a:latin typeface="Barlow"/>
                <a:ea typeface="Barlow"/>
                <a:cs typeface="Barlow"/>
                <a:sym typeface="Barlow"/>
              </a:rPr>
              <a:t>1.  </a:t>
            </a:r>
            <a:r>
              <a:rPr b="1" lang="en" sz="1800">
                <a:solidFill>
                  <a:schemeClr val="accent4"/>
                </a:solidFill>
                <a:latin typeface="Barlow"/>
                <a:ea typeface="Barlow"/>
                <a:cs typeface="Barlow"/>
                <a:sym typeface="Barlow"/>
              </a:rPr>
              <a:t>The Problem &amp; Research Questions</a:t>
            </a:r>
            <a:endParaRPr b="1" sz="1800">
              <a:solidFill>
                <a:schemeClr val="accent4"/>
              </a:solidFill>
              <a:latin typeface="Barlow"/>
              <a:ea typeface="Barlow"/>
              <a:cs typeface="Barlow"/>
              <a:sym typeface="Barlow"/>
            </a:endParaRPr>
          </a:p>
        </p:txBody>
      </p:sp>
      <p:sp>
        <p:nvSpPr>
          <p:cNvPr id="140" name="Google Shape;140;p25"/>
          <p:cNvSpPr txBox="1"/>
          <p:nvPr/>
        </p:nvSpPr>
        <p:spPr>
          <a:xfrm>
            <a:off x="1364619" y="3271950"/>
            <a:ext cx="307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4"/>
                </a:solidFill>
                <a:latin typeface="Barlow"/>
                <a:ea typeface="Barlow"/>
                <a:cs typeface="Barlow"/>
                <a:sym typeface="Barlow"/>
              </a:rPr>
              <a:t>2.  The Data &amp; Analytical Techniques Used</a:t>
            </a:r>
            <a:endParaRPr b="1" sz="1800">
              <a:solidFill>
                <a:schemeClr val="accent4"/>
              </a:solidFill>
              <a:latin typeface="Barlow"/>
              <a:ea typeface="Barlow"/>
              <a:cs typeface="Barlow"/>
              <a:sym typeface="Barlow"/>
            </a:endParaRPr>
          </a:p>
        </p:txBody>
      </p:sp>
      <p:sp>
        <p:nvSpPr>
          <p:cNvPr id="141" name="Google Shape;141;p25"/>
          <p:cNvSpPr txBox="1"/>
          <p:nvPr/>
        </p:nvSpPr>
        <p:spPr>
          <a:xfrm>
            <a:off x="5707731" y="1598600"/>
            <a:ext cx="307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4"/>
                </a:solidFill>
                <a:latin typeface="Barlow"/>
                <a:ea typeface="Barlow"/>
                <a:cs typeface="Barlow"/>
                <a:sym typeface="Barlow"/>
              </a:rPr>
              <a:t>3.  Results</a:t>
            </a:r>
            <a:endParaRPr b="1" sz="1800">
              <a:solidFill>
                <a:schemeClr val="accent4"/>
              </a:solidFill>
              <a:latin typeface="Barlow"/>
              <a:ea typeface="Barlow"/>
              <a:cs typeface="Barlow"/>
              <a:sym typeface="Barlow"/>
            </a:endParaRPr>
          </a:p>
        </p:txBody>
      </p:sp>
      <p:sp>
        <p:nvSpPr>
          <p:cNvPr id="142" name="Google Shape;142;p25"/>
          <p:cNvSpPr txBox="1"/>
          <p:nvPr/>
        </p:nvSpPr>
        <p:spPr>
          <a:xfrm>
            <a:off x="5707731" y="3271950"/>
            <a:ext cx="307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4"/>
                </a:solidFill>
                <a:latin typeface="Barlow"/>
                <a:ea typeface="Barlow"/>
                <a:cs typeface="Barlow"/>
                <a:sym typeface="Barlow"/>
              </a:rPr>
              <a:t>4.  Conclusion &amp; Recommendations</a:t>
            </a:r>
            <a:endParaRPr b="1" sz="1800">
              <a:solidFill>
                <a:schemeClr val="accent4"/>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sp>
        <p:nvSpPr>
          <p:cNvPr id="147" name="Google Shape;147;p26"/>
          <p:cNvSpPr/>
          <p:nvPr/>
        </p:nvSpPr>
        <p:spPr>
          <a:xfrm>
            <a:off x="0" y="351025"/>
            <a:ext cx="6755700" cy="950700"/>
          </a:xfrm>
          <a:prstGeom prst="rect">
            <a:avLst/>
          </a:pr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 name="Google Shape;148;p26"/>
          <p:cNvSpPr/>
          <p:nvPr/>
        </p:nvSpPr>
        <p:spPr>
          <a:xfrm rot="10800000">
            <a:off x="5282495" y="-399975"/>
            <a:ext cx="6391200" cy="6391200"/>
          </a:xfrm>
          <a:prstGeom prst="chord">
            <a:avLst>
              <a:gd fmla="val 14385217" name="adj1"/>
              <a:gd fmla="val 7208317" name="adj2"/>
            </a:avLst>
          </a:pr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9" name="Google Shape;149;p26"/>
          <p:cNvSpPr/>
          <p:nvPr/>
        </p:nvSpPr>
        <p:spPr>
          <a:xfrm>
            <a:off x="7495102" y="1090057"/>
            <a:ext cx="1810639" cy="1810639"/>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C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0" name="Google Shape;150;p26"/>
          <p:cNvSpPr txBox="1"/>
          <p:nvPr>
            <p:ph type="title"/>
          </p:nvPr>
        </p:nvSpPr>
        <p:spPr>
          <a:xfrm>
            <a:off x="592800" y="456925"/>
            <a:ext cx="3679200" cy="738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700">
                <a:solidFill>
                  <a:srgbClr val="363739"/>
                </a:solidFill>
              </a:rPr>
              <a:t>The Problem</a:t>
            </a:r>
            <a:endParaRPr sz="3700">
              <a:solidFill>
                <a:srgbClr val="363739"/>
              </a:solidFill>
            </a:endParaRPr>
          </a:p>
        </p:txBody>
      </p:sp>
      <p:sp>
        <p:nvSpPr>
          <p:cNvPr id="151" name="Google Shape;151;p2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6"/>
          <p:cNvSpPr txBox="1"/>
          <p:nvPr>
            <p:ph idx="1" type="subTitle"/>
          </p:nvPr>
        </p:nvSpPr>
        <p:spPr>
          <a:xfrm>
            <a:off x="592800" y="1542900"/>
            <a:ext cx="4077600" cy="213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Banks provide services that notify their clients of any suspicious activities as card fraudulent activities keep increasing. Yet currently </a:t>
            </a:r>
            <a:r>
              <a:rPr b="1" lang="en">
                <a:solidFill>
                  <a:schemeClr val="lt2"/>
                </a:solidFill>
                <a:latin typeface="Barlow"/>
                <a:ea typeface="Barlow"/>
                <a:cs typeface="Barlow"/>
                <a:sym typeface="Barlow"/>
              </a:rPr>
              <a:t>there is no service for users to self-audit their transactions. </a:t>
            </a:r>
            <a:endParaRPr b="1">
              <a:solidFill>
                <a:schemeClr val="lt2"/>
              </a:solidFill>
              <a:latin typeface="Barlow"/>
              <a:ea typeface="Barlow"/>
              <a:cs typeface="Barlow"/>
              <a:sym typeface="Barlow"/>
            </a:endParaRPr>
          </a:p>
          <a:p>
            <a:pPr indent="0" lvl="0" marL="0" rtl="0" algn="l">
              <a:spcBef>
                <a:spcPts val="800"/>
              </a:spcBef>
              <a:spcAft>
                <a:spcPts val="800"/>
              </a:spcAft>
              <a:buNone/>
            </a:pPr>
            <a:r>
              <a:rPr lang="en">
                <a:solidFill>
                  <a:schemeClr val="lt2"/>
                </a:solidFill>
              </a:rPr>
              <a:t>A self-audit system will allow customers to review their transactions, highlighted purchases that may fraudulent, add a competitive advantage to the bank, and give consumers peace of mind.</a:t>
            </a:r>
            <a:endParaRPr>
              <a:solidFill>
                <a:schemeClr val="lt2"/>
              </a:solidFill>
            </a:endParaRPr>
          </a:p>
        </p:txBody>
      </p:sp>
      <p:pic>
        <p:nvPicPr>
          <p:cNvPr id="153" name="Google Shape;153;p26"/>
          <p:cNvPicPr preferRelativeResize="0"/>
          <p:nvPr/>
        </p:nvPicPr>
        <p:blipFill rotWithShape="1">
          <a:blip r:embed="rId3">
            <a:alphaModFix/>
          </a:blip>
          <a:srcRect b="0" l="17629" r="10762" t="0"/>
          <a:stretch/>
        </p:blipFill>
        <p:spPr>
          <a:xfrm>
            <a:off x="5618575" y="0"/>
            <a:ext cx="3785103" cy="5291550"/>
          </a:xfrm>
          <a:prstGeom prst="rect">
            <a:avLst/>
          </a:prstGeom>
          <a:noFill/>
          <a:ln>
            <a:noFill/>
          </a:ln>
        </p:spPr>
      </p:pic>
      <p:sp>
        <p:nvSpPr>
          <p:cNvPr id="154" name="Google Shape;154;p26"/>
          <p:cNvSpPr/>
          <p:nvPr/>
        </p:nvSpPr>
        <p:spPr>
          <a:xfrm>
            <a:off x="5876650" y="3548300"/>
            <a:ext cx="1011936" cy="1036317"/>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rgbClr val="FFC000"/>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8" name="Shape 158"/>
        <p:cNvGrpSpPr/>
        <p:nvPr/>
      </p:nvGrpSpPr>
      <p:grpSpPr>
        <a:xfrm>
          <a:off x="0" y="0"/>
          <a:ext cx="0" cy="0"/>
          <a:chOff x="0" y="0"/>
          <a:chExt cx="0" cy="0"/>
        </a:xfrm>
      </p:grpSpPr>
      <p:sp>
        <p:nvSpPr>
          <p:cNvPr id="159" name="Google Shape;159;p27"/>
          <p:cNvSpPr txBox="1"/>
          <p:nvPr>
            <p:ph type="title"/>
          </p:nvPr>
        </p:nvSpPr>
        <p:spPr>
          <a:xfrm>
            <a:off x="516600" y="514350"/>
            <a:ext cx="84081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Research Questions</a:t>
            </a:r>
            <a:endParaRPr sz="3700"/>
          </a:p>
        </p:txBody>
      </p:sp>
      <p:sp>
        <p:nvSpPr>
          <p:cNvPr id="160" name="Google Shape;160;p27"/>
          <p:cNvSpPr/>
          <p:nvPr/>
        </p:nvSpPr>
        <p:spPr>
          <a:xfrm>
            <a:off x="3252716" y="1551229"/>
            <a:ext cx="726991" cy="7778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1" name="Google Shape;161;p27"/>
          <p:cNvSpPr txBox="1"/>
          <p:nvPr/>
        </p:nvSpPr>
        <p:spPr>
          <a:xfrm>
            <a:off x="3443933" y="1821139"/>
            <a:ext cx="346500" cy="292500"/>
          </a:xfrm>
          <a:prstGeom prst="rect">
            <a:avLst/>
          </a:prstGeom>
          <a:noFill/>
          <a:ln>
            <a:noFill/>
          </a:ln>
        </p:spPr>
        <p:txBody>
          <a:bodyPr anchorCtr="0" anchor="t" bIns="0" lIns="0" spcFirstLastPara="1" rIns="0" wrap="square" tIns="0">
            <a:spAutoFit/>
          </a:bodyPr>
          <a:lstStyle/>
          <a:p>
            <a:pPr indent="0" lvl="0" marL="0" marR="0" rtl="0" algn="ctr">
              <a:lnSpc>
                <a:spcPct val="124976"/>
              </a:lnSpc>
              <a:spcBef>
                <a:spcPts val="0"/>
              </a:spcBef>
              <a:spcAft>
                <a:spcPts val="0"/>
              </a:spcAft>
              <a:buNone/>
            </a:pPr>
            <a:r>
              <a:rPr b="1" lang="en" sz="1900">
                <a:solidFill>
                  <a:schemeClr val="dk1"/>
                </a:solidFill>
                <a:latin typeface="Barlow"/>
                <a:ea typeface="Barlow"/>
                <a:cs typeface="Barlow"/>
                <a:sym typeface="Barlow"/>
              </a:rPr>
              <a:t>2</a:t>
            </a:r>
            <a:endParaRPr sz="1000">
              <a:solidFill>
                <a:schemeClr val="dk1"/>
              </a:solidFill>
              <a:latin typeface="Barlow"/>
              <a:ea typeface="Barlow"/>
              <a:cs typeface="Barlow"/>
              <a:sym typeface="Barlow"/>
            </a:endParaRPr>
          </a:p>
        </p:txBody>
      </p:sp>
      <p:sp>
        <p:nvSpPr>
          <p:cNvPr id="162" name="Google Shape;162;p27"/>
          <p:cNvSpPr/>
          <p:nvPr/>
        </p:nvSpPr>
        <p:spPr>
          <a:xfrm>
            <a:off x="518525" y="1516050"/>
            <a:ext cx="726991" cy="7778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 name="Google Shape;163;p27"/>
          <p:cNvSpPr txBox="1"/>
          <p:nvPr/>
        </p:nvSpPr>
        <p:spPr>
          <a:xfrm>
            <a:off x="709743" y="1785959"/>
            <a:ext cx="346500" cy="292500"/>
          </a:xfrm>
          <a:prstGeom prst="rect">
            <a:avLst/>
          </a:prstGeom>
          <a:noFill/>
          <a:ln>
            <a:noFill/>
          </a:ln>
        </p:spPr>
        <p:txBody>
          <a:bodyPr anchorCtr="0" anchor="t" bIns="0" lIns="0" spcFirstLastPara="1" rIns="0" wrap="square" tIns="0">
            <a:spAutoFit/>
          </a:bodyPr>
          <a:lstStyle/>
          <a:p>
            <a:pPr indent="0" lvl="0" marL="0" marR="0" rtl="0" algn="ctr">
              <a:lnSpc>
                <a:spcPct val="124976"/>
              </a:lnSpc>
              <a:spcBef>
                <a:spcPts val="0"/>
              </a:spcBef>
              <a:spcAft>
                <a:spcPts val="0"/>
              </a:spcAft>
              <a:buNone/>
            </a:pPr>
            <a:r>
              <a:rPr b="1" lang="en" sz="1900">
                <a:solidFill>
                  <a:schemeClr val="dk1"/>
                </a:solidFill>
                <a:latin typeface="Barlow"/>
                <a:ea typeface="Barlow"/>
                <a:cs typeface="Barlow"/>
                <a:sym typeface="Barlow"/>
              </a:rPr>
              <a:t>1</a:t>
            </a:r>
            <a:endParaRPr sz="1000">
              <a:solidFill>
                <a:schemeClr val="dk1"/>
              </a:solidFill>
              <a:latin typeface="Barlow"/>
              <a:ea typeface="Barlow"/>
              <a:cs typeface="Barlow"/>
              <a:sym typeface="Barlow"/>
            </a:endParaRPr>
          </a:p>
        </p:txBody>
      </p:sp>
      <p:sp>
        <p:nvSpPr>
          <p:cNvPr id="164" name="Google Shape;164;p27"/>
          <p:cNvSpPr/>
          <p:nvPr/>
        </p:nvSpPr>
        <p:spPr>
          <a:xfrm>
            <a:off x="150" y="4493350"/>
            <a:ext cx="9144000" cy="650100"/>
          </a:xfrm>
          <a:prstGeom prst="rect">
            <a:avLst/>
          </a:pr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5" name="Google Shape;165;p27"/>
          <p:cNvSpPr txBox="1"/>
          <p:nvPr>
            <p:ph idx="1" type="body"/>
          </p:nvPr>
        </p:nvSpPr>
        <p:spPr>
          <a:xfrm>
            <a:off x="516589" y="2575125"/>
            <a:ext cx="1939200" cy="1521300"/>
          </a:xfrm>
          <a:prstGeom prst="rect">
            <a:avLst/>
          </a:prstGeom>
        </p:spPr>
        <p:txBody>
          <a:bodyPr anchorCtr="0" anchor="t" bIns="0" lIns="0" spcFirstLastPara="1" rIns="0" wrap="square" tIns="0">
            <a:noAutofit/>
          </a:bodyPr>
          <a:lstStyle/>
          <a:p>
            <a:pPr indent="0" lvl="0" marL="0" rtl="0" algn="l">
              <a:lnSpc>
                <a:spcPct val="140012"/>
              </a:lnSpc>
              <a:spcBef>
                <a:spcPts val="0"/>
              </a:spcBef>
              <a:spcAft>
                <a:spcPts val="0"/>
              </a:spcAft>
              <a:buClr>
                <a:srgbClr val="000000"/>
              </a:buClr>
              <a:buFont typeface="Arial"/>
              <a:buNone/>
            </a:pPr>
            <a:r>
              <a:rPr lang="en" sz="1500">
                <a:latin typeface="Barlow SemiBold"/>
                <a:ea typeface="Barlow SemiBold"/>
                <a:cs typeface="Barlow SemiBold"/>
                <a:sym typeface="Barlow SemiBold"/>
              </a:rPr>
              <a:t>Are there any specific geographical locations with more fraudulent activities? </a:t>
            </a:r>
            <a:endParaRPr sz="1500">
              <a:latin typeface="Barlow SemiBold"/>
              <a:ea typeface="Barlow SemiBold"/>
              <a:cs typeface="Barlow SemiBold"/>
              <a:sym typeface="Barlow SemiBold"/>
            </a:endParaRPr>
          </a:p>
          <a:p>
            <a:pPr indent="0" lvl="0" marL="0" rtl="0" algn="l">
              <a:spcBef>
                <a:spcPts val="0"/>
              </a:spcBef>
              <a:spcAft>
                <a:spcPts val="800"/>
              </a:spcAft>
              <a:buNone/>
            </a:pPr>
            <a:r>
              <a:t/>
            </a:r>
            <a:endParaRPr>
              <a:latin typeface="Barlow SemiBold"/>
              <a:ea typeface="Barlow SemiBold"/>
              <a:cs typeface="Barlow SemiBold"/>
              <a:sym typeface="Barlow SemiBold"/>
            </a:endParaRPr>
          </a:p>
        </p:txBody>
      </p:sp>
      <p:sp>
        <p:nvSpPr>
          <p:cNvPr id="166" name="Google Shape;166;p27"/>
          <p:cNvSpPr txBox="1"/>
          <p:nvPr>
            <p:ph idx="2" type="body"/>
          </p:nvPr>
        </p:nvSpPr>
        <p:spPr>
          <a:xfrm>
            <a:off x="3197750" y="2575125"/>
            <a:ext cx="1939200" cy="1086300"/>
          </a:xfrm>
          <a:prstGeom prst="rect">
            <a:avLst/>
          </a:prstGeom>
        </p:spPr>
        <p:txBody>
          <a:bodyPr anchorCtr="0" anchor="t" bIns="0" lIns="0" spcFirstLastPara="1" rIns="0" wrap="square" tIns="0">
            <a:noAutofit/>
          </a:bodyPr>
          <a:lstStyle/>
          <a:p>
            <a:pPr indent="0" lvl="0" marL="0" rtl="0" algn="l">
              <a:lnSpc>
                <a:spcPct val="140012"/>
              </a:lnSpc>
              <a:spcBef>
                <a:spcPts val="0"/>
              </a:spcBef>
              <a:spcAft>
                <a:spcPts val="0"/>
              </a:spcAft>
              <a:buNone/>
            </a:pPr>
            <a:r>
              <a:rPr lang="en" sz="1500">
                <a:latin typeface="Barlow SemiBold"/>
                <a:ea typeface="Barlow SemiBold"/>
                <a:cs typeface="Barlow SemiBold"/>
                <a:sym typeface="Barlow SemiBold"/>
              </a:rPr>
              <a:t>Are there any specific merchant categories with more fraudulent activities? </a:t>
            </a:r>
            <a:endParaRPr sz="1500">
              <a:latin typeface="Barlow SemiBold"/>
              <a:ea typeface="Barlow SemiBold"/>
              <a:cs typeface="Barlow SemiBold"/>
              <a:sym typeface="Barlow SemiBold"/>
            </a:endParaRPr>
          </a:p>
        </p:txBody>
      </p:sp>
      <p:sp>
        <p:nvSpPr>
          <p:cNvPr id="167" name="Google Shape;167;p2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27"/>
          <p:cNvSpPr/>
          <p:nvPr/>
        </p:nvSpPr>
        <p:spPr>
          <a:xfrm>
            <a:off x="6058236" y="1516050"/>
            <a:ext cx="726991" cy="7778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9" name="Google Shape;169;p27"/>
          <p:cNvSpPr txBox="1"/>
          <p:nvPr/>
        </p:nvSpPr>
        <p:spPr>
          <a:xfrm>
            <a:off x="6249453" y="1785959"/>
            <a:ext cx="346500" cy="292500"/>
          </a:xfrm>
          <a:prstGeom prst="rect">
            <a:avLst/>
          </a:prstGeom>
          <a:noFill/>
          <a:ln>
            <a:noFill/>
          </a:ln>
        </p:spPr>
        <p:txBody>
          <a:bodyPr anchorCtr="0" anchor="t" bIns="0" lIns="0" spcFirstLastPara="1" rIns="0" wrap="square" tIns="0">
            <a:spAutoFit/>
          </a:bodyPr>
          <a:lstStyle/>
          <a:p>
            <a:pPr indent="0" lvl="0" marL="0" marR="0" rtl="0" algn="ctr">
              <a:lnSpc>
                <a:spcPct val="124976"/>
              </a:lnSpc>
              <a:spcBef>
                <a:spcPts val="0"/>
              </a:spcBef>
              <a:spcAft>
                <a:spcPts val="0"/>
              </a:spcAft>
              <a:buNone/>
            </a:pPr>
            <a:r>
              <a:rPr b="1" lang="en" sz="1900">
                <a:solidFill>
                  <a:schemeClr val="dk1"/>
                </a:solidFill>
                <a:latin typeface="Barlow"/>
                <a:ea typeface="Barlow"/>
                <a:cs typeface="Barlow"/>
                <a:sym typeface="Barlow"/>
              </a:rPr>
              <a:t>3</a:t>
            </a:r>
            <a:endParaRPr sz="1000">
              <a:solidFill>
                <a:schemeClr val="dk1"/>
              </a:solidFill>
              <a:latin typeface="Barlow"/>
              <a:ea typeface="Barlow"/>
              <a:cs typeface="Barlow"/>
              <a:sym typeface="Barlow"/>
            </a:endParaRPr>
          </a:p>
        </p:txBody>
      </p:sp>
      <p:sp>
        <p:nvSpPr>
          <p:cNvPr id="170" name="Google Shape;170;p27"/>
          <p:cNvSpPr txBox="1"/>
          <p:nvPr>
            <p:ph idx="2" type="body"/>
          </p:nvPr>
        </p:nvSpPr>
        <p:spPr>
          <a:xfrm>
            <a:off x="5986900" y="2575137"/>
            <a:ext cx="2464200" cy="1634400"/>
          </a:xfrm>
          <a:prstGeom prst="rect">
            <a:avLst/>
          </a:prstGeom>
        </p:spPr>
        <p:txBody>
          <a:bodyPr anchorCtr="0" anchor="t" bIns="0" lIns="0" spcFirstLastPara="1" rIns="0" wrap="square" tIns="0">
            <a:noAutofit/>
          </a:bodyPr>
          <a:lstStyle/>
          <a:p>
            <a:pPr indent="0" lvl="0" marL="0" rtl="0" algn="l">
              <a:lnSpc>
                <a:spcPct val="140012"/>
              </a:lnSpc>
              <a:spcBef>
                <a:spcPts val="0"/>
              </a:spcBef>
              <a:spcAft>
                <a:spcPts val="0"/>
              </a:spcAft>
              <a:buNone/>
            </a:pPr>
            <a:r>
              <a:rPr lang="en" sz="1500">
                <a:latin typeface="Barlow SemiBold"/>
                <a:ea typeface="Barlow SemiBold"/>
                <a:cs typeface="Barlow SemiBold"/>
                <a:sym typeface="Barlow SemiBold"/>
              </a:rPr>
              <a:t>Can suspicious transactions and purchase patterns be determined without analyzing individual transactions?</a:t>
            </a:r>
            <a:endParaRPr>
              <a:latin typeface="Barlow SemiBold"/>
              <a:ea typeface="Barlow SemiBold"/>
              <a:cs typeface="Barlow SemiBold"/>
              <a:sym typeface="Barlow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4" name="Shape 174"/>
        <p:cNvGrpSpPr/>
        <p:nvPr/>
      </p:nvGrpSpPr>
      <p:grpSpPr>
        <a:xfrm>
          <a:off x="0" y="0"/>
          <a:ext cx="0" cy="0"/>
          <a:chOff x="0" y="0"/>
          <a:chExt cx="0" cy="0"/>
        </a:xfrm>
      </p:grpSpPr>
      <p:sp>
        <p:nvSpPr>
          <p:cNvPr id="175" name="Google Shape;175;p28"/>
          <p:cNvSpPr txBox="1"/>
          <p:nvPr>
            <p:ph type="title"/>
          </p:nvPr>
        </p:nvSpPr>
        <p:spPr>
          <a:xfrm>
            <a:off x="516600" y="514350"/>
            <a:ext cx="82926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The Data &amp; Analytical Techniques Used</a:t>
            </a:r>
            <a:endParaRPr sz="3700"/>
          </a:p>
        </p:txBody>
      </p:sp>
      <p:sp>
        <p:nvSpPr>
          <p:cNvPr id="176" name="Google Shape;176;p2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28"/>
          <p:cNvSpPr txBox="1"/>
          <p:nvPr/>
        </p:nvSpPr>
        <p:spPr>
          <a:xfrm>
            <a:off x="505050" y="1398900"/>
            <a:ext cx="8315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Barlow"/>
                <a:ea typeface="Barlow"/>
                <a:cs typeface="Barlow"/>
                <a:sym typeface="Barlow"/>
              </a:rPr>
              <a:t>The Raw Data: </a:t>
            </a:r>
            <a:r>
              <a:rPr lang="en" sz="1800">
                <a:latin typeface="Barlow"/>
                <a:ea typeface="Barlow"/>
                <a:cs typeface="Barlow"/>
                <a:sym typeface="Barlow"/>
              </a:rPr>
              <a:t>Credit card transactions from January 1st, 2019 through December 31st, 2020. Contains transactions from 999 unique credit cards, with 1,852,394 observations and 23 variables with no missing values. </a:t>
            </a:r>
            <a:endParaRPr sz="18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p:txBody>
      </p:sp>
      <p:grpSp>
        <p:nvGrpSpPr>
          <p:cNvPr id="178" name="Google Shape;178;p28"/>
          <p:cNvGrpSpPr/>
          <p:nvPr/>
        </p:nvGrpSpPr>
        <p:grpSpPr>
          <a:xfrm>
            <a:off x="712612" y="3193374"/>
            <a:ext cx="7718796" cy="1054992"/>
            <a:chOff x="712612" y="3417799"/>
            <a:chExt cx="7718796" cy="1054992"/>
          </a:xfrm>
        </p:grpSpPr>
        <p:sp>
          <p:nvSpPr>
            <p:cNvPr id="179" name="Google Shape;179;p28"/>
            <p:cNvSpPr/>
            <p:nvPr/>
          </p:nvSpPr>
          <p:spPr>
            <a:xfrm>
              <a:off x="1410775" y="3417799"/>
              <a:ext cx="286115" cy="290386"/>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0" name="Google Shape;180;p28"/>
            <p:cNvSpPr/>
            <p:nvPr/>
          </p:nvSpPr>
          <p:spPr>
            <a:xfrm>
              <a:off x="4428954" y="3417799"/>
              <a:ext cx="286115" cy="290386"/>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1" name="Google Shape;181;p28"/>
            <p:cNvSpPr/>
            <p:nvPr/>
          </p:nvSpPr>
          <p:spPr>
            <a:xfrm>
              <a:off x="7447135" y="3417799"/>
              <a:ext cx="286115" cy="290386"/>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82" name="Google Shape;182;p28"/>
            <p:cNvGrpSpPr/>
            <p:nvPr/>
          </p:nvGrpSpPr>
          <p:grpSpPr>
            <a:xfrm>
              <a:off x="712612" y="3870672"/>
              <a:ext cx="1884550" cy="592718"/>
              <a:chOff x="-538967" y="-209408"/>
              <a:chExt cx="5025467" cy="1580582"/>
            </a:xfrm>
          </p:grpSpPr>
          <p:sp>
            <p:nvSpPr>
              <p:cNvPr id="183" name="Google Shape;183;p28"/>
              <p:cNvSpPr txBox="1"/>
              <p:nvPr/>
            </p:nvSpPr>
            <p:spPr>
              <a:xfrm>
                <a:off x="-538967" y="-209408"/>
                <a:ext cx="4486500" cy="6567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 sz="1600">
                    <a:solidFill>
                      <a:schemeClr val="dk1"/>
                    </a:solidFill>
                    <a:latin typeface="Barlow"/>
                    <a:ea typeface="Barlow"/>
                    <a:cs typeface="Barlow"/>
                    <a:sym typeface="Barlow"/>
                  </a:rPr>
                  <a:t>Prepare Data</a:t>
                </a:r>
                <a:endParaRPr b="1" sz="700">
                  <a:solidFill>
                    <a:schemeClr val="dk1"/>
                  </a:solidFill>
                  <a:latin typeface="Barlow"/>
                  <a:ea typeface="Barlow"/>
                  <a:cs typeface="Barlow"/>
                  <a:sym typeface="Barlow"/>
                </a:endParaRPr>
              </a:p>
            </p:txBody>
          </p:sp>
          <p:sp>
            <p:nvSpPr>
              <p:cNvPr id="184" name="Google Shape;184;p28"/>
              <p:cNvSpPr txBox="1"/>
              <p:nvPr/>
            </p:nvSpPr>
            <p:spPr>
              <a:xfrm>
                <a:off x="0" y="1083774"/>
                <a:ext cx="4486500" cy="287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b="1" sz="700">
                  <a:solidFill>
                    <a:schemeClr val="dk1"/>
                  </a:solidFill>
                  <a:latin typeface="Barlow"/>
                  <a:ea typeface="Barlow"/>
                  <a:cs typeface="Barlow"/>
                  <a:sym typeface="Barlow"/>
                </a:endParaRPr>
              </a:p>
            </p:txBody>
          </p:sp>
        </p:grpSp>
        <p:grpSp>
          <p:nvGrpSpPr>
            <p:cNvPr id="185" name="Google Shape;185;p28"/>
            <p:cNvGrpSpPr/>
            <p:nvPr/>
          </p:nvGrpSpPr>
          <p:grpSpPr>
            <a:xfrm>
              <a:off x="3059004" y="3870672"/>
              <a:ext cx="2376837" cy="592718"/>
              <a:chOff x="0" y="-209408"/>
              <a:chExt cx="6338233" cy="1580582"/>
            </a:xfrm>
          </p:grpSpPr>
          <p:sp>
            <p:nvSpPr>
              <p:cNvPr id="186" name="Google Shape;186;p28"/>
              <p:cNvSpPr txBox="1"/>
              <p:nvPr/>
            </p:nvSpPr>
            <p:spPr>
              <a:xfrm>
                <a:off x="1851733" y="-209408"/>
                <a:ext cx="4486500" cy="6567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 sz="1600">
                    <a:solidFill>
                      <a:schemeClr val="dk1"/>
                    </a:solidFill>
                    <a:latin typeface="Barlow"/>
                    <a:ea typeface="Barlow"/>
                    <a:cs typeface="Barlow"/>
                    <a:sym typeface="Barlow"/>
                  </a:rPr>
                  <a:t>Cluster Analyses</a:t>
                </a:r>
                <a:endParaRPr b="1" sz="700">
                  <a:solidFill>
                    <a:schemeClr val="dk1"/>
                  </a:solidFill>
                  <a:latin typeface="Barlow"/>
                  <a:ea typeface="Barlow"/>
                  <a:cs typeface="Barlow"/>
                  <a:sym typeface="Barlow"/>
                </a:endParaRPr>
              </a:p>
            </p:txBody>
          </p:sp>
          <p:sp>
            <p:nvSpPr>
              <p:cNvPr id="187" name="Google Shape;187;p28"/>
              <p:cNvSpPr txBox="1"/>
              <p:nvPr/>
            </p:nvSpPr>
            <p:spPr>
              <a:xfrm>
                <a:off x="0" y="1083774"/>
                <a:ext cx="4486500" cy="287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b="1" sz="700">
                  <a:solidFill>
                    <a:schemeClr val="dk1"/>
                  </a:solidFill>
                  <a:latin typeface="Barlow"/>
                  <a:ea typeface="Barlow"/>
                  <a:cs typeface="Barlow"/>
                  <a:sym typeface="Barlow"/>
                </a:endParaRPr>
              </a:p>
            </p:txBody>
          </p:sp>
        </p:grpSp>
        <p:grpSp>
          <p:nvGrpSpPr>
            <p:cNvPr id="188" name="Google Shape;188;p28"/>
            <p:cNvGrpSpPr/>
            <p:nvPr/>
          </p:nvGrpSpPr>
          <p:grpSpPr>
            <a:xfrm>
              <a:off x="6748971" y="3857397"/>
              <a:ext cx="1682438" cy="615393"/>
              <a:chOff x="0" y="-269875"/>
              <a:chExt cx="4486500" cy="1641049"/>
            </a:xfrm>
          </p:grpSpPr>
          <p:sp>
            <p:nvSpPr>
              <p:cNvPr id="189" name="Google Shape;189;p28"/>
              <p:cNvSpPr txBox="1"/>
              <p:nvPr/>
            </p:nvSpPr>
            <p:spPr>
              <a:xfrm>
                <a:off x="0" y="-269875"/>
                <a:ext cx="4486500" cy="6567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 sz="1600">
                    <a:solidFill>
                      <a:schemeClr val="dk1"/>
                    </a:solidFill>
                    <a:latin typeface="Barlow"/>
                    <a:ea typeface="Barlow"/>
                    <a:cs typeface="Barlow"/>
                    <a:sym typeface="Barlow"/>
                  </a:rPr>
                  <a:t>Spatial Analyses</a:t>
                </a:r>
                <a:endParaRPr b="1" sz="700">
                  <a:solidFill>
                    <a:schemeClr val="dk1"/>
                  </a:solidFill>
                  <a:latin typeface="Barlow"/>
                  <a:ea typeface="Barlow"/>
                  <a:cs typeface="Barlow"/>
                  <a:sym typeface="Barlow"/>
                </a:endParaRPr>
              </a:p>
            </p:txBody>
          </p:sp>
          <p:sp>
            <p:nvSpPr>
              <p:cNvPr id="190" name="Google Shape;190;p28"/>
              <p:cNvSpPr txBox="1"/>
              <p:nvPr/>
            </p:nvSpPr>
            <p:spPr>
              <a:xfrm>
                <a:off x="0" y="1083774"/>
                <a:ext cx="4486500" cy="287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b="1" sz="700">
                  <a:solidFill>
                    <a:schemeClr val="dk1"/>
                  </a:solidFill>
                  <a:latin typeface="Barlow"/>
                  <a:ea typeface="Barlow"/>
                  <a:cs typeface="Barlow"/>
                  <a:sym typeface="Barlow"/>
                </a:endParaRPr>
              </a:p>
            </p:txBody>
          </p:sp>
        </p:grpSp>
        <p:cxnSp>
          <p:nvCxnSpPr>
            <p:cNvPr id="191" name="Google Shape;191;p28"/>
            <p:cNvCxnSpPr/>
            <p:nvPr/>
          </p:nvCxnSpPr>
          <p:spPr>
            <a:xfrm flipH="1" rot="10800000">
              <a:off x="1847573" y="3536927"/>
              <a:ext cx="2433300" cy="9000"/>
            </a:xfrm>
            <a:prstGeom prst="straightConnector1">
              <a:avLst/>
            </a:prstGeom>
            <a:noFill/>
            <a:ln cap="rnd" cmpd="sng" w="9525">
              <a:solidFill>
                <a:schemeClr val="dk1"/>
              </a:solidFill>
              <a:prstDash val="solid"/>
              <a:round/>
              <a:headEnd len="sm" w="sm" type="none"/>
              <a:tailEnd len="sm" w="sm" type="triangle"/>
            </a:ln>
          </p:spPr>
        </p:cxnSp>
        <p:cxnSp>
          <p:nvCxnSpPr>
            <p:cNvPr id="192" name="Google Shape;192;p28"/>
            <p:cNvCxnSpPr/>
            <p:nvPr/>
          </p:nvCxnSpPr>
          <p:spPr>
            <a:xfrm flipH="1" rot="10800000">
              <a:off x="4852806" y="3536929"/>
              <a:ext cx="2433300" cy="9000"/>
            </a:xfrm>
            <a:prstGeom prst="straightConnector1">
              <a:avLst/>
            </a:prstGeom>
            <a:noFill/>
            <a:ln cap="rnd" cmpd="sng" w="9525">
              <a:solidFill>
                <a:schemeClr val="dk1"/>
              </a:solidFill>
              <a:prstDash val="solid"/>
              <a:round/>
              <a:headEnd len="sm" w="sm" type="none"/>
              <a:tailEnd len="sm" w="sm" type="triangl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6" name="Shape 196"/>
        <p:cNvGrpSpPr/>
        <p:nvPr/>
      </p:nvGrpSpPr>
      <p:grpSpPr>
        <a:xfrm>
          <a:off x="0" y="0"/>
          <a:ext cx="0" cy="0"/>
          <a:chOff x="0" y="0"/>
          <a:chExt cx="0" cy="0"/>
        </a:xfrm>
      </p:grpSpPr>
      <p:grpSp>
        <p:nvGrpSpPr>
          <p:cNvPr id="197" name="Google Shape;197;p29"/>
          <p:cNvGrpSpPr/>
          <p:nvPr/>
        </p:nvGrpSpPr>
        <p:grpSpPr>
          <a:xfrm>
            <a:off x="1137238" y="438150"/>
            <a:ext cx="6972300" cy="914259"/>
            <a:chOff x="-1514733" y="-203200"/>
            <a:chExt cx="18592800" cy="2438025"/>
          </a:xfrm>
        </p:grpSpPr>
        <p:sp>
          <p:nvSpPr>
            <p:cNvPr id="198" name="Google Shape;198;p29"/>
            <p:cNvSpPr txBox="1"/>
            <p:nvPr/>
          </p:nvSpPr>
          <p:spPr>
            <a:xfrm>
              <a:off x="-1514733" y="-203200"/>
              <a:ext cx="18592800" cy="13668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3700">
                  <a:solidFill>
                    <a:schemeClr val="dk1"/>
                  </a:solidFill>
                  <a:latin typeface="Barlow"/>
                  <a:ea typeface="Barlow"/>
                  <a:cs typeface="Barlow"/>
                  <a:sym typeface="Barlow"/>
                </a:rPr>
                <a:t>Technique: Clustering</a:t>
              </a:r>
              <a:endParaRPr sz="700">
                <a:solidFill>
                  <a:schemeClr val="dk1"/>
                </a:solidFill>
                <a:latin typeface="Barlow"/>
                <a:ea typeface="Barlow"/>
                <a:cs typeface="Barlow"/>
                <a:sym typeface="Barlow"/>
              </a:endParaRPr>
            </a:p>
          </p:txBody>
        </p:sp>
        <p:sp>
          <p:nvSpPr>
            <p:cNvPr id="199" name="Google Shape;199;p29"/>
            <p:cNvSpPr txBox="1"/>
            <p:nvPr/>
          </p:nvSpPr>
          <p:spPr>
            <a:xfrm>
              <a:off x="0" y="1947425"/>
              <a:ext cx="16429800" cy="2874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t/>
              </a:r>
              <a:endParaRPr sz="700">
                <a:solidFill>
                  <a:schemeClr val="dk1"/>
                </a:solidFill>
                <a:latin typeface="Barlow"/>
                <a:ea typeface="Barlow"/>
                <a:cs typeface="Barlow"/>
                <a:sym typeface="Barlow"/>
              </a:endParaRPr>
            </a:p>
          </p:txBody>
        </p:sp>
      </p:grpSp>
      <p:grpSp>
        <p:nvGrpSpPr>
          <p:cNvPr id="200" name="Google Shape;200;p29"/>
          <p:cNvGrpSpPr/>
          <p:nvPr/>
        </p:nvGrpSpPr>
        <p:grpSpPr>
          <a:xfrm>
            <a:off x="-944609" y="-4"/>
            <a:ext cx="1891805" cy="5180466"/>
            <a:chOff x="1026284" y="-180719"/>
            <a:chExt cx="3816432" cy="10450808"/>
          </a:xfrm>
        </p:grpSpPr>
        <p:sp>
          <p:nvSpPr>
            <p:cNvPr id="201" name="Google Shape;201;p29"/>
            <p:cNvSpPr/>
            <p:nvPr/>
          </p:nvSpPr>
          <p:spPr>
            <a:xfrm>
              <a:off x="1026284" y="-180719"/>
              <a:ext cx="3814476" cy="10450808"/>
            </a:xfrm>
            <a:custGeom>
              <a:rect b="b" l="l" r="r" t="t"/>
              <a:pathLst>
                <a:path extrusionOk="0" h="10450808" w="10450619">
                  <a:moveTo>
                    <a:pt x="10450619" y="10450808"/>
                  </a:moveTo>
                  <a:lnTo>
                    <a:pt x="0" y="10450808"/>
                  </a:lnTo>
                  <a:lnTo>
                    <a:pt x="0" y="0"/>
                  </a:lnTo>
                  <a:lnTo>
                    <a:pt x="10450619" y="0"/>
                  </a:lnTo>
                  <a:lnTo>
                    <a:pt x="10450619" y="10450808"/>
                  </a:lnTo>
                  <a:close/>
                  <a:moveTo>
                    <a:pt x="14495" y="10436313"/>
                  </a:moveTo>
                  <a:lnTo>
                    <a:pt x="10436125" y="10436313"/>
                  </a:lnTo>
                  <a:lnTo>
                    <a:pt x="10436125" y="14495"/>
                  </a:lnTo>
                  <a:lnTo>
                    <a:pt x="14495" y="14495"/>
                  </a:lnTo>
                  <a:lnTo>
                    <a:pt x="14495"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2" name="Google Shape;202;p29"/>
            <p:cNvSpPr/>
            <p:nvPr/>
          </p:nvSpPr>
          <p:spPr>
            <a:xfrm>
              <a:off x="1033531" y="9306856"/>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3" name="Google Shape;203;p29"/>
            <p:cNvSpPr/>
            <p:nvPr/>
          </p:nvSpPr>
          <p:spPr>
            <a:xfrm>
              <a:off x="1033531" y="8358118"/>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4" name="Google Shape;204;p29"/>
            <p:cNvSpPr/>
            <p:nvPr/>
          </p:nvSpPr>
          <p:spPr>
            <a:xfrm>
              <a:off x="1033531" y="7409283"/>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5" name="Google Shape;205;p29"/>
            <p:cNvSpPr/>
            <p:nvPr/>
          </p:nvSpPr>
          <p:spPr>
            <a:xfrm>
              <a:off x="1033531" y="6460545"/>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6" name="Google Shape;206;p29"/>
            <p:cNvSpPr/>
            <p:nvPr/>
          </p:nvSpPr>
          <p:spPr>
            <a:xfrm>
              <a:off x="1033531" y="5511807"/>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7" name="Google Shape;207;p29"/>
            <p:cNvSpPr/>
            <p:nvPr/>
          </p:nvSpPr>
          <p:spPr>
            <a:xfrm>
              <a:off x="1033531" y="4563068"/>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8" name="Google Shape;208;p29"/>
            <p:cNvSpPr/>
            <p:nvPr/>
          </p:nvSpPr>
          <p:spPr>
            <a:xfrm>
              <a:off x="1033531" y="3614330"/>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9" name="Google Shape;209;p29"/>
            <p:cNvSpPr/>
            <p:nvPr/>
          </p:nvSpPr>
          <p:spPr>
            <a:xfrm>
              <a:off x="1033531" y="2665592"/>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0" name="Google Shape;210;p29"/>
            <p:cNvSpPr/>
            <p:nvPr/>
          </p:nvSpPr>
          <p:spPr>
            <a:xfrm>
              <a:off x="1033531" y="1716757"/>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1" name="Google Shape;211;p29"/>
            <p:cNvSpPr/>
            <p:nvPr/>
          </p:nvSpPr>
          <p:spPr>
            <a:xfrm>
              <a:off x="1033531" y="768019"/>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2" name="Google Shape;212;p29"/>
            <p:cNvSpPr/>
            <p:nvPr/>
          </p:nvSpPr>
          <p:spPr>
            <a:xfrm>
              <a:off x="4821265" y="-173471"/>
              <a:ext cx="14494" cy="10436313"/>
            </a:xfrm>
            <a:custGeom>
              <a:rect b="b" l="l" r="r" t="t"/>
              <a:pathLst>
                <a:path extrusionOk="0" h="10436313" w="14494">
                  <a:moveTo>
                    <a:pt x="0" y="0"/>
                  </a:moveTo>
                  <a:lnTo>
                    <a:pt x="14495" y="0"/>
                  </a:lnTo>
                  <a:lnTo>
                    <a:pt x="14495" y="10436313"/>
                  </a:lnTo>
                  <a:lnTo>
                    <a:pt x="0"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3" name="Google Shape;213;p29"/>
            <p:cNvSpPr/>
            <p:nvPr/>
          </p:nvSpPr>
          <p:spPr>
            <a:xfrm>
              <a:off x="3872543" y="-173471"/>
              <a:ext cx="14494" cy="10436313"/>
            </a:xfrm>
            <a:custGeom>
              <a:rect b="b" l="l" r="r" t="t"/>
              <a:pathLst>
                <a:path extrusionOk="0" h="10436313" w="14494">
                  <a:moveTo>
                    <a:pt x="0" y="0"/>
                  </a:moveTo>
                  <a:lnTo>
                    <a:pt x="14495" y="0"/>
                  </a:lnTo>
                  <a:lnTo>
                    <a:pt x="14495" y="10436313"/>
                  </a:lnTo>
                  <a:lnTo>
                    <a:pt x="0"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4" name="Google Shape;214;p29"/>
            <p:cNvSpPr/>
            <p:nvPr/>
          </p:nvSpPr>
          <p:spPr>
            <a:xfrm>
              <a:off x="2923726" y="-173471"/>
              <a:ext cx="14494" cy="10436313"/>
            </a:xfrm>
            <a:custGeom>
              <a:rect b="b" l="l" r="r" t="t"/>
              <a:pathLst>
                <a:path extrusionOk="0" h="10436313" w="14494">
                  <a:moveTo>
                    <a:pt x="0" y="0"/>
                  </a:moveTo>
                  <a:lnTo>
                    <a:pt x="14495" y="0"/>
                  </a:lnTo>
                  <a:lnTo>
                    <a:pt x="14495" y="10436313"/>
                  </a:lnTo>
                  <a:lnTo>
                    <a:pt x="0"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5" name="Google Shape;215;p29"/>
            <p:cNvSpPr/>
            <p:nvPr/>
          </p:nvSpPr>
          <p:spPr>
            <a:xfrm>
              <a:off x="1975005" y="-173471"/>
              <a:ext cx="14494" cy="10436313"/>
            </a:xfrm>
            <a:custGeom>
              <a:rect b="b" l="l" r="r" t="t"/>
              <a:pathLst>
                <a:path extrusionOk="0" h="10436313" w="14494">
                  <a:moveTo>
                    <a:pt x="0" y="0"/>
                  </a:moveTo>
                  <a:lnTo>
                    <a:pt x="14495" y="0"/>
                  </a:lnTo>
                  <a:lnTo>
                    <a:pt x="14495" y="10436313"/>
                  </a:lnTo>
                  <a:lnTo>
                    <a:pt x="0"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216" name="Google Shape;216;p2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17" name="Google Shape;217;p29"/>
          <p:cNvGraphicFramePr/>
          <p:nvPr/>
        </p:nvGraphicFramePr>
        <p:xfrm>
          <a:off x="1137238" y="1157541"/>
          <a:ext cx="3000000" cy="3000000"/>
        </p:xfrm>
        <a:graphic>
          <a:graphicData uri="http://schemas.openxmlformats.org/drawingml/2006/table">
            <a:tbl>
              <a:tblPr>
                <a:noFill/>
                <a:tableStyleId>{CA1BC770-A845-41FB-9CF2-B17A57ED616B}</a:tableStyleId>
              </a:tblPr>
              <a:tblGrid>
                <a:gridCol w="3623100"/>
                <a:gridCol w="3539525"/>
              </a:tblGrid>
              <a:tr h="426700">
                <a:tc>
                  <a:txBody>
                    <a:bodyPr/>
                    <a:lstStyle/>
                    <a:p>
                      <a:pPr indent="0" lvl="0" marL="0" rtl="0" algn="l">
                        <a:spcBef>
                          <a:spcPts val="0"/>
                        </a:spcBef>
                        <a:spcAft>
                          <a:spcPts val="0"/>
                        </a:spcAft>
                        <a:buNone/>
                      </a:pPr>
                      <a:r>
                        <a:rPr b="1" lang="en" sz="1600">
                          <a:latin typeface="Barlow"/>
                          <a:ea typeface="Barlow"/>
                          <a:cs typeface="Barlow"/>
                          <a:sym typeface="Barlow"/>
                        </a:rPr>
                        <a:t>$ Spent</a:t>
                      </a:r>
                      <a:endParaRPr b="1" sz="1600">
                        <a:latin typeface="Barlow"/>
                        <a:ea typeface="Barlow"/>
                        <a:cs typeface="Barlow"/>
                        <a:sym typeface="Barlow"/>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FC000">
                        <a:alpha val="65359"/>
                      </a:srgbClr>
                    </a:solidFill>
                  </a:tcPr>
                </a:tc>
                <a:tc>
                  <a:txBody>
                    <a:bodyPr/>
                    <a:lstStyle/>
                    <a:p>
                      <a:pPr indent="0" lvl="0" marL="0" rtl="0" algn="l">
                        <a:spcBef>
                          <a:spcPts val="0"/>
                        </a:spcBef>
                        <a:spcAft>
                          <a:spcPts val="0"/>
                        </a:spcAft>
                        <a:buNone/>
                      </a:pPr>
                      <a:r>
                        <a:rPr b="1" lang="en" sz="1600">
                          <a:latin typeface="Barlow"/>
                          <a:ea typeface="Barlow"/>
                          <a:cs typeface="Barlow"/>
                          <a:sym typeface="Barlow"/>
                        </a:rPr>
                        <a:t>Merchant Category</a:t>
                      </a:r>
                      <a:endParaRPr b="1" sz="1600">
                        <a:latin typeface="Barlow"/>
                        <a:ea typeface="Barlow"/>
                        <a:cs typeface="Barlow"/>
                        <a:sym typeface="Barlow"/>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FC000">
                        <a:alpha val="65359"/>
                      </a:srgbClr>
                    </a:solidFill>
                  </a:tcPr>
                </a:tc>
              </a:tr>
              <a:tr h="3303225">
                <a:tc>
                  <a:txBody>
                    <a:bodyPr/>
                    <a:lstStyle/>
                    <a:p>
                      <a:pPr indent="-203200" lvl="0" marL="228600" rtl="0" algn="l">
                        <a:lnSpc>
                          <a:spcPct val="115000"/>
                        </a:lnSpc>
                        <a:spcBef>
                          <a:spcPts val="0"/>
                        </a:spcBef>
                        <a:spcAft>
                          <a:spcPts val="0"/>
                        </a:spcAft>
                        <a:buClr>
                          <a:schemeClr val="dk1"/>
                        </a:buClr>
                        <a:buSzPts val="1400"/>
                        <a:buFont typeface="Barlow Medium"/>
                        <a:buChar char="●"/>
                      </a:pPr>
                      <a:r>
                        <a:rPr lang="en">
                          <a:solidFill>
                            <a:schemeClr val="dk1"/>
                          </a:solidFill>
                          <a:latin typeface="Barlow Medium"/>
                          <a:ea typeface="Barlow Medium"/>
                          <a:cs typeface="Barlow Medium"/>
                          <a:sym typeface="Barlow Medium"/>
                        </a:rPr>
                        <a:t>Done on dollar spent, clustering analysis helps understand the users’ purchasing behavior without analyzing individual transactions.</a:t>
                      </a:r>
                      <a:endParaRPr>
                        <a:solidFill>
                          <a:schemeClr val="dk1"/>
                        </a:solidFill>
                        <a:latin typeface="Barlow Medium"/>
                        <a:ea typeface="Barlow Medium"/>
                        <a:cs typeface="Barlow Medium"/>
                        <a:sym typeface="Barlow Medium"/>
                      </a:endParaRPr>
                    </a:p>
                    <a:p>
                      <a:pPr indent="-203200" lvl="0" marL="228600" rtl="0" algn="l">
                        <a:lnSpc>
                          <a:spcPct val="115000"/>
                        </a:lnSpc>
                        <a:spcBef>
                          <a:spcPts val="0"/>
                        </a:spcBef>
                        <a:spcAft>
                          <a:spcPts val="0"/>
                        </a:spcAft>
                        <a:buClr>
                          <a:schemeClr val="dk1"/>
                        </a:buClr>
                        <a:buSzPts val="1400"/>
                        <a:buFont typeface="Barlow Medium"/>
                        <a:buChar char="●"/>
                      </a:pPr>
                      <a:r>
                        <a:rPr lang="en">
                          <a:solidFill>
                            <a:schemeClr val="dk1"/>
                          </a:solidFill>
                          <a:latin typeface="Barlow Medium"/>
                          <a:ea typeface="Barlow Medium"/>
                          <a:cs typeface="Barlow Medium"/>
                          <a:sym typeface="Barlow Medium"/>
                        </a:rPr>
                        <a:t>Large clusters would indicate common purchase behavior of the credit card user. </a:t>
                      </a:r>
                      <a:endParaRPr>
                        <a:solidFill>
                          <a:schemeClr val="dk1"/>
                        </a:solidFill>
                        <a:latin typeface="Barlow Medium"/>
                        <a:ea typeface="Barlow Medium"/>
                        <a:cs typeface="Barlow Medium"/>
                        <a:sym typeface="Barlow Medium"/>
                      </a:endParaRPr>
                    </a:p>
                    <a:p>
                      <a:pPr indent="-203200" lvl="0" marL="228600" rtl="0" algn="l">
                        <a:lnSpc>
                          <a:spcPct val="115000"/>
                        </a:lnSpc>
                        <a:spcBef>
                          <a:spcPts val="0"/>
                        </a:spcBef>
                        <a:spcAft>
                          <a:spcPts val="0"/>
                        </a:spcAft>
                        <a:buClr>
                          <a:schemeClr val="dk1"/>
                        </a:buClr>
                        <a:buSzPts val="1400"/>
                        <a:buFont typeface="Barlow Medium"/>
                        <a:buChar char="●"/>
                      </a:pPr>
                      <a:r>
                        <a:rPr lang="en">
                          <a:solidFill>
                            <a:schemeClr val="dk1"/>
                          </a:solidFill>
                          <a:latin typeface="Barlow Medium"/>
                          <a:ea typeface="Barlow Medium"/>
                          <a:cs typeface="Barlow Medium"/>
                          <a:sym typeface="Barlow Medium"/>
                        </a:rPr>
                        <a:t>Conversely, small clusters would indicate irregular purchase behavior. The transactions in the small clusters will be flagged as potential fraudulent transactions. </a:t>
                      </a:r>
                      <a:endParaRPr>
                        <a:latin typeface="Barlow"/>
                        <a:ea typeface="Barlow"/>
                        <a:cs typeface="Barlow"/>
                        <a:sym typeface="Barlow"/>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FE699">
                        <a:alpha val="74860"/>
                      </a:srgbClr>
                    </a:solidFill>
                  </a:tcPr>
                </a:tc>
                <a:tc>
                  <a:txBody>
                    <a:bodyPr/>
                    <a:lstStyle/>
                    <a:p>
                      <a:pPr indent="-203200" lvl="0" marL="228600" rtl="0" algn="l">
                        <a:lnSpc>
                          <a:spcPct val="115000"/>
                        </a:lnSpc>
                        <a:spcBef>
                          <a:spcPts val="0"/>
                        </a:spcBef>
                        <a:spcAft>
                          <a:spcPts val="0"/>
                        </a:spcAft>
                        <a:buClr>
                          <a:schemeClr val="dk1"/>
                        </a:buClr>
                        <a:buSzPts val="1400"/>
                        <a:buFont typeface="Barlow Medium"/>
                        <a:buChar char="●"/>
                      </a:pPr>
                      <a:r>
                        <a:rPr lang="en">
                          <a:solidFill>
                            <a:schemeClr val="dk1"/>
                          </a:solidFill>
                          <a:latin typeface="Barlow Medium"/>
                          <a:ea typeface="Barlow Medium"/>
                          <a:cs typeface="Barlow Medium"/>
                          <a:sym typeface="Barlow Medium"/>
                        </a:rPr>
                        <a:t>An independent clustering analysis can be conducted on merchant categories to identify merchants that customers do not regularly visit and flag them as potential fraudulent transactions. </a:t>
                      </a:r>
                      <a:endParaRPr>
                        <a:latin typeface="Barlow"/>
                        <a:ea typeface="Barlow"/>
                        <a:cs typeface="Barlow"/>
                        <a:sym typeface="Barlow"/>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FE699">
                        <a:alpha val="74860"/>
                      </a:srgbClr>
                    </a:solidFill>
                  </a:tcPr>
                </a:tc>
              </a:tr>
            </a:tbl>
          </a:graphicData>
        </a:graphic>
      </p:graphicFrame>
      <p:grpSp>
        <p:nvGrpSpPr>
          <p:cNvPr id="218" name="Google Shape;218;p29"/>
          <p:cNvGrpSpPr/>
          <p:nvPr/>
        </p:nvGrpSpPr>
        <p:grpSpPr>
          <a:xfrm>
            <a:off x="-1899282" y="-101975"/>
            <a:ext cx="1629617" cy="5143888"/>
            <a:chOff x="1026284" y="-180719"/>
            <a:chExt cx="3816432" cy="10450808"/>
          </a:xfrm>
        </p:grpSpPr>
        <p:sp>
          <p:nvSpPr>
            <p:cNvPr id="219" name="Google Shape;219;p29"/>
            <p:cNvSpPr/>
            <p:nvPr/>
          </p:nvSpPr>
          <p:spPr>
            <a:xfrm>
              <a:off x="1026284" y="-180719"/>
              <a:ext cx="3814476" cy="10450808"/>
            </a:xfrm>
            <a:custGeom>
              <a:rect b="b" l="l" r="r" t="t"/>
              <a:pathLst>
                <a:path extrusionOk="0" h="10450808" w="10450619">
                  <a:moveTo>
                    <a:pt x="10450619" y="10450808"/>
                  </a:moveTo>
                  <a:lnTo>
                    <a:pt x="0" y="10450808"/>
                  </a:lnTo>
                  <a:lnTo>
                    <a:pt x="0" y="0"/>
                  </a:lnTo>
                  <a:lnTo>
                    <a:pt x="10450619" y="0"/>
                  </a:lnTo>
                  <a:lnTo>
                    <a:pt x="10450619" y="10450808"/>
                  </a:lnTo>
                  <a:close/>
                  <a:moveTo>
                    <a:pt x="14495" y="10436313"/>
                  </a:moveTo>
                  <a:lnTo>
                    <a:pt x="10436125" y="10436313"/>
                  </a:lnTo>
                  <a:lnTo>
                    <a:pt x="10436125" y="14495"/>
                  </a:lnTo>
                  <a:lnTo>
                    <a:pt x="14495" y="14495"/>
                  </a:lnTo>
                  <a:lnTo>
                    <a:pt x="14495"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0" name="Google Shape;220;p29"/>
            <p:cNvSpPr/>
            <p:nvPr/>
          </p:nvSpPr>
          <p:spPr>
            <a:xfrm>
              <a:off x="1033531" y="9306856"/>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1" name="Google Shape;221;p29"/>
            <p:cNvSpPr/>
            <p:nvPr/>
          </p:nvSpPr>
          <p:spPr>
            <a:xfrm>
              <a:off x="1033531" y="8358118"/>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2" name="Google Shape;222;p29"/>
            <p:cNvSpPr/>
            <p:nvPr/>
          </p:nvSpPr>
          <p:spPr>
            <a:xfrm>
              <a:off x="1033531" y="7409283"/>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3" name="Google Shape;223;p29"/>
            <p:cNvSpPr/>
            <p:nvPr/>
          </p:nvSpPr>
          <p:spPr>
            <a:xfrm>
              <a:off x="1033531" y="6460545"/>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4" name="Google Shape;224;p29"/>
            <p:cNvSpPr/>
            <p:nvPr/>
          </p:nvSpPr>
          <p:spPr>
            <a:xfrm>
              <a:off x="1033531" y="5511807"/>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5" name="Google Shape;225;p29"/>
            <p:cNvSpPr/>
            <p:nvPr/>
          </p:nvSpPr>
          <p:spPr>
            <a:xfrm>
              <a:off x="1033531" y="4563068"/>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6" name="Google Shape;226;p29"/>
            <p:cNvSpPr/>
            <p:nvPr/>
          </p:nvSpPr>
          <p:spPr>
            <a:xfrm>
              <a:off x="1033531" y="3614330"/>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7" name="Google Shape;227;p29"/>
            <p:cNvSpPr/>
            <p:nvPr/>
          </p:nvSpPr>
          <p:spPr>
            <a:xfrm>
              <a:off x="1033531" y="2665592"/>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8" name="Google Shape;228;p29"/>
            <p:cNvSpPr/>
            <p:nvPr/>
          </p:nvSpPr>
          <p:spPr>
            <a:xfrm>
              <a:off x="1033531" y="1716757"/>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9" name="Google Shape;229;p29"/>
            <p:cNvSpPr/>
            <p:nvPr/>
          </p:nvSpPr>
          <p:spPr>
            <a:xfrm>
              <a:off x="1033531" y="768019"/>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0" name="Google Shape;230;p29"/>
            <p:cNvSpPr/>
            <p:nvPr/>
          </p:nvSpPr>
          <p:spPr>
            <a:xfrm>
              <a:off x="4821265" y="-17347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1" name="Google Shape;231;p29"/>
            <p:cNvSpPr/>
            <p:nvPr/>
          </p:nvSpPr>
          <p:spPr>
            <a:xfrm>
              <a:off x="3872543" y="-17347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2" name="Google Shape;232;p29"/>
            <p:cNvSpPr/>
            <p:nvPr/>
          </p:nvSpPr>
          <p:spPr>
            <a:xfrm>
              <a:off x="2923726" y="-17347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3" name="Google Shape;233;p29"/>
            <p:cNvSpPr/>
            <p:nvPr/>
          </p:nvSpPr>
          <p:spPr>
            <a:xfrm>
              <a:off x="1975005" y="-17347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7" name="Shape 237"/>
        <p:cNvGrpSpPr/>
        <p:nvPr/>
      </p:nvGrpSpPr>
      <p:grpSpPr>
        <a:xfrm>
          <a:off x="0" y="0"/>
          <a:ext cx="0" cy="0"/>
          <a:chOff x="0" y="0"/>
          <a:chExt cx="0" cy="0"/>
        </a:xfrm>
      </p:grpSpPr>
      <p:sp>
        <p:nvSpPr>
          <p:cNvPr id="238" name="Google Shape;238;p30"/>
          <p:cNvSpPr txBox="1"/>
          <p:nvPr>
            <p:ph type="title"/>
          </p:nvPr>
        </p:nvSpPr>
        <p:spPr>
          <a:xfrm>
            <a:off x="516600" y="514350"/>
            <a:ext cx="84081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Analysis</a:t>
            </a:r>
            <a:endParaRPr sz="3700"/>
          </a:p>
        </p:txBody>
      </p:sp>
      <p:sp>
        <p:nvSpPr>
          <p:cNvPr id="239" name="Google Shape;239;p30"/>
          <p:cNvSpPr/>
          <p:nvPr/>
        </p:nvSpPr>
        <p:spPr>
          <a:xfrm>
            <a:off x="150" y="4493350"/>
            <a:ext cx="9144000" cy="650100"/>
          </a:xfrm>
          <a:prstGeom prst="rect">
            <a:avLst/>
          </a:pr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0" name="Google Shape;240;p3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30"/>
          <p:cNvSpPr txBox="1"/>
          <p:nvPr>
            <p:ph idx="2" type="body"/>
          </p:nvPr>
        </p:nvSpPr>
        <p:spPr>
          <a:xfrm>
            <a:off x="516600" y="1232250"/>
            <a:ext cx="8408100" cy="3013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500">
                <a:latin typeface="Barlow Medium"/>
                <a:ea typeface="Barlow Medium"/>
                <a:cs typeface="Barlow Medium"/>
                <a:sym typeface="Barlow Medium"/>
              </a:rPr>
              <a:t>Cluster based on number of transactions to create different user profiles.</a:t>
            </a:r>
            <a:endParaRPr sz="1500">
              <a:latin typeface="Barlow Medium"/>
              <a:ea typeface="Barlow Medium"/>
              <a:cs typeface="Barlow Medium"/>
              <a:sym typeface="Barlow Medium"/>
            </a:endParaRPr>
          </a:p>
          <a:p>
            <a:pPr indent="0" lvl="0" marL="0" rtl="0" algn="l">
              <a:lnSpc>
                <a:spcPct val="115000"/>
              </a:lnSpc>
              <a:spcBef>
                <a:spcPts val="0"/>
              </a:spcBef>
              <a:spcAft>
                <a:spcPts val="0"/>
              </a:spcAft>
              <a:buNone/>
            </a:pPr>
            <a:r>
              <a:t/>
            </a:r>
            <a:endParaRPr sz="1500">
              <a:latin typeface="Barlow Medium"/>
              <a:ea typeface="Barlow Medium"/>
              <a:cs typeface="Barlow Medium"/>
              <a:sym typeface="Barlow Medium"/>
            </a:endParaRPr>
          </a:p>
          <a:p>
            <a:pPr indent="0" lvl="0" marL="0" rtl="0" algn="l">
              <a:lnSpc>
                <a:spcPct val="115000"/>
              </a:lnSpc>
              <a:spcBef>
                <a:spcPts val="0"/>
              </a:spcBef>
              <a:spcAft>
                <a:spcPts val="0"/>
              </a:spcAft>
              <a:buNone/>
            </a:pPr>
            <a:r>
              <a:rPr b="1" lang="en" sz="1500"/>
              <a:t>7 User profiles have been created:</a:t>
            </a:r>
            <a:endParaRPr b="1" sz="1500"/>
          </a:p>
          <a:p>
            <a:pPr indent="0" lvl="0" marL="457200" rtl="0" algn="l">
              <a:lnSpc>
                <a:spcPct val="115000"/>
              </a:lnSpc>
              <a:spcBef>
                <a:spcPts val="0"/>
              </a:spcBef>
              <a:spcAft>
                <a:spcPts val="0"/>
              </a:spcAft>
              <a:buNone/>
            </a:pPr>
            <a:r>
              <a:rPr lang="en" sz="1500">
                <a:latin typeface="Barlow Medium"/>
                <a:ea typeface="Barlow Medium"/>
                <a:cs typeface="Barlow Medium"/>
                <a:sym typeface="Barlow Medium"/>
              </a:rPr>
              <a:t>Profile 1: ~4400 transactions in the past 2 years (31 users)</a:t>
            </a:r>
            <a:endParaRPr sz="1500">
              <a:latin typeface="Barlow Medium"/>
              <a:ea typeface="Barlow Medium"/>
              <a:cs typeface="Barlow Medium"/>
              <a:sym typeface="Barlow Medium"/>
            </a:endParaRPr>
          </a:p>
          <a:p>
            <a:pPr indent="0" lvl="0" marL="457200" rtl="0" algn="l">
              <a:lnSpc>
                <a:spcPct val="115000"/>
              </a:lnSpc>
              <a:spcBef>
                <a:spcPts val="0"/>
              </a:spcBef>
              <a:spcAft>
                <a:spcPts val="0"/>
              </a:spcAft>
              <a:buNone/>
            </a:pPr>
            <a:r>
              <a:rPr lang="en" sz="1500">
                <a:latin typeface="Barlow Medium"/>
                <a:ea typeface="Barlow Medium"/>
                <a:cs typeface="Barlow Medium"/>
                <a:sym typeface="Barlow Medium"/>
              </a:rPr>
              <a:t>Profile 2: ~3800 transactions in the past 2 years (57 users)</a:t>
            </a:r>
            <a:endParaRPr sz="1500">
              <a:latin typeface="Barlow Medium"/>
              <a:ea typeface="Barlow Medium"/>
              <a:cs typeface="Barlow Medium"/>
              <a:sym typeface="Barlow Medium"/>
            </a:endParaRPr>
          </a:p>
          <a:p>
            <a:pPr indent="0" lvl="0" marL="457200" rtl="0" algn="l">
              <a:lnSpc>
                <a:spcPct val="115000"/>
              </a:lnSpc>
              <a:spcBef>
                <a:spcPts val="0"/>
              </a:spcBef>
              <a:spcAft>
                <a:spcPts val="0"/>
              </a:spcAft>
              <a:buNone/>
            </a:pPr>
            <a:r>
              <a:rPr lang="en" sz="1500">
                <a:latin typeface="Barlow Medium"/>
                <a:ea typeface="Barlow Medium"/>
                <a:cs typeface="Barlow Medium"/>
                <a:sym typeface="Barlow Medium"/>
              </a:rPr>
              <a:t>Profile 3: ~3000 transactions in the past 2 years (238 users)</a:t>
            </a:r>
            <a:endParaRPr sz="1500">
              <a:latin typeface="Barlow Medium"/>
              <a:ea typeface="Barlow Medium"/>
              <a:cs typeface="Barlow Medium"/>
              <a:sym typeface="Barlow Medium"/>
            </a:endParaRPr>
          </a:p>
          <a:p>
            <a:pPr indent="0" lvl="0" marL="457200" rtl="0" algn="l">
              <a:lnSpc>
                <a:spcPct val="115000"/>
              </a:lnSpc>
              <a:spcBef>
                <a:spcPts val="0"/>
              </a:spcBef>
              <a:spcAft>
                <a:spcPts val="0"/>
              </a:spcAft>
              <a:buNone/>
            </a:pPr>
            <a:r>
              <a:rPr lang="en" sz="1500">
                <a:latin typeface="Barlow Medium"/>
                <a:ea typeface="Barlow Medium"/>
                <a:cs typeface="Barlow Medium"/>
                <a:sym typeface="Barlow Medium"/>
              </a:rPr>
              <a:t>Profile 4: ~2500 transactions in the past 2 years (96 users)</a:t>
            </a:r>
            <a:endParaRPr sz="1500">
              <a:latin typeface="Barlow Medium"/>
              <a:ea typeface="Barlow Medium"/>
              <a:cs typeface="Barlow Medium"/>
              <a:sym typeface="Barlow Medium"/>
            </a:endParaRPr>
          </a:p>
          <a:p>
            <a:pPr indent="0" lvl="0" marL="457200" rtl="0" algn="l">
              <a:lnSpc>
                <a:spcPct val="115000"/>
              </a:lnSpc>
              <a:spcBef>
                <a:spcPts val="0"/>
              </a:spcBef>
              <a:spcAft>
                <a:spcPts val="0"/>
              </a:spcAft>
              <a:buNone/>
            </a:pPr>
            <a:r>
              <a:rPr lang="en" sz="1500">
                <a:latin typeface="Barlow Medium"/>
                <a:ea typeface="Barlow Medium"/>
                <a:cs typeface="Barlow Medium"/>
                <a:sym typeface="Barlow Medium"/>
              </a:rPr>
              <a:t>Profile 5: ~1700 transactions in the past 2 years (194 users)</a:t>
            </a:r>
            <a:endParaRPr sz="1500">
              <a:latin typeface="Barlow Medium"/>
              <a:ea typeface="Barlow Medium"/>
              <a:cs typeface="Barlow Medium"/>
              <a:sym typeface="Barlow Medium"/>
            </a:endParaRPr>
          </a:p>
          <a:p>
            <a:pPr indent="0" lvl="0" marL="457200" rtl="0" algn="l">
              <a:lnSpc>
                <a:spcPct val="115000"/>
              </a:lnSpc>
              <a:spcBef>
                <a:spcPts val="0"/>
              </a:spcBef>
              <a:spcAft>
                <a:spcPts val="0"/>
              </a:spcAft>
              <a:buNone/>
            </a:pPr>
            <a:r>
              <a:rPr lang="en" sz="1500">
                <a:latin typeface="Barlow Medium"/>
                <a:ea typeface="Barlow Medium"/>
                <a:cs typeface="Barlow Medium"/>
                <a:sym typeface="Barlow Medium"/>
              </a:rPr>
              <a:t>Profile 6: ~1000 transactions in the past 2 years (130 users)</a:t>
            </a:r>
            <a:endParaRPr sz="1500">
              <a:latin typeface="Barlow Medium"/>
              <a:ea typeface="Barlow Medium"/>
              <a:cs typeface="Barlow Medium"/>
              <a:sym typeface="Barlow Medium"/>
            </a:endParaRPr>
          </a:p>
          <a:p>
            <a:pPr indent="0" lvl="0" marL="457200" rtl="0" algn="l">
              <a:lnSpc>
                <a:spcPct val="115000"/>
              </a:lnSpc>
              <a:spcBef>
                <a:spcPts val="0"/>
              </a:spcBef>
              <a:spcAft>
                <a:spcPts val="0"/>
              </a:spcAft>
              <a:buNone/>
            </a:pPr>
            <a:r>
              <a:rPr lang="en" sz="1500">
                <a:latin typeface="Barlow Medium"/>
                <a:ea typeface="Barlow Medium"/>
                <a:cs typeface="Barlow Medium"/>
                <a:sym typeface="Barlow Medium"/>
              </a:rPr>
              <a:t>Profile 7: ~300 transactions in the past 2 years (247 users)</a:t>
            </a:r>
            <a:endParaRPr sz="1500">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500"/>
              <a:t> </a:t>
            </a:r>
            <a:endParaRPr sz="1500"/>
          </a:p>
        </p:txBody>
      </p:sp>
      <p:sp>
        <p:nvSpPr>
          <p:cNvPr id="242" name="Google Shape;242;p30"/>
          <p:cNvSpPr/>
          <p:nvPr/>
        </p:nvSpPr>
        <p:spPr>
          <a:xfrm>
            <a:off x="7688281" y="352894"/>
            <a:ext cx="1137488" cy="1137486"/>
          </a:xfrm>
          <a:custGeom>
            <a:rect b="b" l="l" r="r" t="t"/>
            <a:pathLst>
              <a:path extrusionOk="0" h="2274971" w="2274977">
                <a:moveTo>
                  <a:pt x="2274977" y="1013036"/>
                </a:moveTo>
                <a:lnTo>
                  <a:pt x="2274977" y="1013036"/>
                </a:lnTo>
                <a:lnTo>
                  <a:pt x="2274977" y="0"/>
                </a:lnTo>
                <a:lnTo>
                  <a:pt x="2274977" y="0"/>
                </a:lnTo>
                <a:cubicBezTo>
                  <a:pt x="1018536" y="0"/>
                  <a:pt x="0" y="1018530"/>
                  <a:pt x="0" y="2274971"/>
                </a:cubicBezTo>
                <a:lnTo>
                  <a:pt x="1013047" y="2274971"/>
                </a:lnTo>
                <a:cubicBezTo>
                  <a:pt x="1013047" y="1578027"/>
                  <a:pt x="1578038" y="1013036"/>
                  <a:pt x="2274977" y="1013036"/>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3" name="Google Shape;243;p30"/>
          <p:cNvSpPr/>
          <p:nvPr/>
        </p:nvSpPr>
        <p:spPr>
          <a:xfrm>
            <a:off x="7010400" y="742749"/>
            <a:ext cx="1106170" cy="276543"/>
          </a:xfrm>
          <a:custGeom>
            <a:rect b="b" l="l" r="r" t="t"/>
            <a:pathLst>
              <a:path extrusionOk="0" h="553085" w="2212339">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7" name="Shape 247"/>
        <p:cNvGrpSpPr/>
        <p:nvPr/>
      </p:nvGrpSpPr>
      <p:grpSpPr>
        <a:xfrm>
          <a:off x="0" y="0"/>
          <a:ext cx="0" cy="0"/>
          <a:chOff x="0" y="0"/>
          <a:chExt cx="0" cy="0"/>
        </a:xfrm>
      </p:grpSpPr>
      <p:sp>
        <p:nvSpPr>
          <p:cNvPr id="248" name="Google Shape;248;p31"/>
          <p:cNvSpPr txBox="1"/>
          <p:nvPr>
            <p:ph idx="2" type="body"/>
          </p:nvPr>
        </p:nvSpPr>
        <p:spPr>
          <a:xfrm>
            <a:off x="516600" y="1232250"/>
            <a:ext cx="8408100" cy="587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500">
                <a:latin typeface="Barlow Medium"/>
                <a:ea typeface="Barlow Medium"/>
                <a:cs typeface="Barlow Medium"/>
                <a:sym typeface="Barlow Medium"/>
              </a:rPr>
              <a:t>Select a representative from each profile (the centroid of the cluster) and conduct different clustering techniques on dollar spent and merchant category to detect fraudulent transactions</a:t>
            </a:r>
            <a:endParaRPr sz="1400">
              <a:solidFill>
                <a:srgbClr val="000000"/>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b="1" lang="en" sz="1500"/>
              <a:t> </a:t>
            </a:r>
            <a:endParaRPr b="1" sz="1500"/>
          </a:p>
        </p:txBody>
      </p:sp>
      <p:sp>
        <p:nvSpPr>
          <p:cNvPr id="249" name="Google Shape;249;p31"/>
          <p:cNvSpPr txBox="1"/>
          <p:nvPr>
            <p:ph type="title"/>
          </p:nvPr>
        </p:nvSpPr>
        <p:spPr>
          <a:xfrm>
            <a:off x="516600" y="514350"/>
            <a:ext cx="84081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Analysis</a:t>
            </a:r>
            <a:endParaRPr sz="3700"/>
          </a:p>
        </p:txBody>
      </p:sp>
      <p:sp>
        <p:nvSpPr>
          <p:cNvPr id="250" name="Google Shape;250;p31"/>
          <p:cNvSpPr/>
          <p:nvPr/>
        </p:nvSpPr>
        <p:spPr>
          <a:xfrm>
            <a:off x="150" y="4493350"/>
            <a:ext cx="9144000" cy="650100"/>
          </a:xfrm>
          <a:prstGeom prst="rect">
            <a:avLst/>
          </a:pr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1" name="Google Shape;251;p3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2" name="Google Shape;252;p31"/>
          <p:cNvPicPr preferRelativeResize="0"/>
          <p:nvPr/>
        </p:nvPicPr>
        <p:blipFill>
          <a:blip r:embed="rId3">
            <a:alphaModFix/>
          </a:blip>
          <a:stretch>
            <a:fillRect/>
          </a:stretch>
        </p:blipFill>
        <p:spPr>
          <a:xfrm>
            <a:off x="0" y="1939584"/>
            <a:ext cx="9143999" cy="2788332"/>
          </a:xfrm>
          <a:prstGeom prst="rect">
            <a:avLst/>
          </a:prstGeom>
          <a:noFill/>
          <a:ln>
            <a:noFill/>
          </a:ln>
        </p:spPr>
      </p:pic>
      <p:sp>
        <p:nvSpPr>
          <p:cNvPr id="253" name="Google Shape;253;p31"/>
          <p:cNvSpPr txBox="1"/>
          <p:nvPr/>
        </p:nvSpPr>
        <p:spPr>
          <a:xfrm>
            <a:off x="7852975" y="2592600"/>
            <a:ext cx="1150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Barlow"/>
                <a:ea typeface="Barlow"/>
                <a:cs typeface="Barlow"/>
                <a:sym typeface="Barlow"/>
              </a:rPr>
              <a:t>Specificity</a:t>
            </a:r>
            <a:endParaRPr>
              <a:solidFill>
                <a:schemeClr val="dk2"/>
              </a:solidFill>
              <a:latin typeface="Barlow"/>
              <a:ea typeface="Barlow"/>
              <a:cs typeface="Barlow"/>
              <a:sym typeface="Barlow"/>
            </a:endParaRPr>
          </a:p>
        </p:txBody>
      </p:sp>
      <p:sp>
        <p:nvSpPr>
          <p:cNvPr id="254" name="Google Shape;254;p31"/>
          <p:cNvSpPr txBox="1"/>
          <p:nvPr/>
        </p:nvSpPr>
        <p:spPr>
          <a:xfrm>
            <a:off x="156775" y="2516400"/>
            <a:ext cx="115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Barlow"/>
                <a:ea typeface="Barlow"/>
                <a:cs typeface="Barlow"/>
                <a:sym typeface="Barlow"/>
              </a:rPr>
              <a:t>False Positives</a:t>
            </a:r>
            <a:endParaRPr>
              <a:solidFill>
                <a:schemeClr val="dk2"/>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8" name="Shape 258"/>
        <p:cNvGrpSpPr/>
        <p:nvPr/>
      </p:nvGrpSpPr>
      <p:grpSpPr>
        <a:xfrm>
          <a:off x="0" y="0"/>
          <a:ext cx="0" cy="0"/>
          <a:chOff x="0" y="0"/>
          <a:chExt cx="0" cy="0"/>
        </a:xfrm>
      </p:grpSpPr>
      <p:sp>
        <p:nvSpPr>
          <p:cNvPr id="259" name="Google Shape;259;p32"/>
          <p:cNvSpPr/>
          <p:nvPr/>
        </p:nvSpPr>
        <p:spPr>
          <a:xfrm>
            <a:off x="6129125" y="0"/>
            <a:ext cx="3015000" cy="5143500"/>
          </a:xfrm>
          <a:prstGeom prst="rect">
            <a:avLst/>
          </a:prstGeom>
          <a:solidFill>
            <a:srgbClr val="EFBC49">
              <a:alpha val="7486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 name="Google Shape;260;p3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2"/>
          <p:cNvSpPr txBox="1"/>
          <p:nvPr>
            <p:ph type="title"/>
          </p:nvPr>
        </p:nvSpPr>
        <p:spPr>
          <a:xfrm>
            <a:off x="440400" y="588600"/>
            <a:ext cx="5244000" cy="609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700"/>
              <a:t>Analysis Summary</a:t>
            </a:r>
            <a:endParaRPr sz="3700"/>
          </a:p>
        </p:txBody>
      </p:sp>
      <p:sp>
        <p:nvSpPr>
          <p:cNvPr id="262" name="Google Shape;262;p32"/>
          <p:cNvSpPr txBox="1"/>
          <p:nvPr>
            <p:ph idx="1" type="subTitle"/>
          </p:nvPr>
        </p:nvSpPr>
        <p:spPr>
          <a:xfrm>
            <a:off x="6368725" y="1401975"/>
            <a:ext cx="2556000" cy="334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The model with the highest specificity and the </a:t>
            </a:r>
            <a:r>
              <a:rPr lang="en" sz="1400"/>
              <a:t>lowest</a:t>
            </a:r>
            <a:r>
              <a:rPr lang="en" sz="1400"/>
              <a:t> false positives was selected for each profile.</a:t>
            </a:r>
            <a:endParaRPr sz="1400"/>
          </a:p>
          <a:p>
            <a:pPr indent="0" lvl="0" marL="0" rtl="0" algn="l">
              <a:spcBef>
                <a:spcPts val="800"/>
              </a:spcBef>
              <a:spcAft>
                <a:spcPts val="0"/>
              </a:spcAft>
              <a:buNone/>
            </a:pPr>
            <a:r>
              <a:rPr b="1" lang="en" sz="1400">
                <a:latin typeface="Barlow"/>
                <a:ea typeface="Barlow"/>
                <a:cs typeface="Barlow"/>
                <a:sym typeface="Barlow"/>
              </a:rPr>
              <a:t>Model Based</a:t>
            </a:r>
            <a:r>
              <a:rPr lang="en" sz="1400"/>
              <a:t>, and </a:t>
            </a:r>
            <a:r>
              <a:rPr b="1" lang="en" sz="1400">
                <a:latin typeface="Barlow"/>
                <a:ea typeface="Barlow"/>
                <a:cs typeface="Barlow"/>
                <a:sym typeface="Barlow"/>
              </a:rPr>
              <a:t>Hierarchical Clustering</a:t>
            </a:r>
            <a:r>
              <a:rPr lang="en" sz="1400"/>
              <a:t> performed the best</a:t>
            </a:r>
            <a:endParaRPr sz="1400"/>
          </a:p>
          <a:p>
            <a:pPr indent="0" lvl="0" marL="0" rtl="0" algn="l">
              <a:spcBef>
                <a:spcPts val="800"/>
              </a:spcBef>
              <a:spcAft>
                <a:spcPts val="0"/>
              </a:spcAft>
              <a:buNone/>
            </a:pPr>
            <a:r>
              <a:rPr lang="en" sz="1400"/>
              <a:t>None of the models worked sufficiently well for profile 1, 2, and 5.</a:t>
            </a:r>
            <a:endParaRPr sz="1400"/>
          </a:p>
          <a:p>
            <a:pPr indent="0" lvl="0" marL="0" rtl="0" algn="l">
              <a:spcBef>
                <a:spcPts val="800"/>
              </a:spcBef>
              <a:spcAft>
                <a:spcPts val="800"/>
              </a:spcAft>
              <a:buNone/>
            </a:pPr>
            <a:r>
              <a:rPr lang="en" sz="1400"/>
              <a:t>There were many false positives for all models. </a:t>
            </a:r>
            <a:endParaRPr sz="1400"/>
          </a:p>
        </p:txBody>
      </p:sp>
      <p:graphicFrame>
        <p:nvGraphicFramePr>
          <p:cNvPr id="263" name="Google Shape;263;p32"/>
          <p:cNvGraphicFramePr/>
          <p:nvPr/>
        </p:nvGraphicFramePr>
        <p:xfrm>
          <a:off x="440375" y="1401975"/>
          <a:ext cx="3000000" cy="3000000"/>
        </p:xfrm>
        <a:graphic>
          <a:graphicData uri="http://schemas.openxmlformats.org/drawingml/2006/table">
            <a:tbl>
              <a:tblPr>
                <a:noFill/>
                <a:tableStyleId>{26795258-FE06-4A46-A67B-4017966CF8EA}</a:tableStyleId>
              </a:tblPr>
              <a:tblGrid>
                <a:gridCol w="813975"/>
                <a:gridCol w="1151200"/>
                <a:gridCol w="907800"/>
                <a:gridCol w="1178650"/>
                <a:gridCol w="1192375"/>
              </a:tblGrid>
              <a:tr h="418500">
                <a:tc>
                  <a:txBody>
                    <a:bodyPr/>
                    <a:lstStyle/>
                    <a:p>
                      <a:pPr indent="0" lvl="0" marL="0" rtl="0" algn="l">
                        <a:spcBef>
                          <a:spcPts val="0"/>
                        </a:spcBef>
                        <a:spcAft>
                          <a:spcPts val="0"/>
                        </a:spcAft>
                        <a:buNone/>
                      </a:pPr>
                      <a:r>
                        <a:rPr b="1" lang="en" sz="1100">
                          <a:latin typeface="Calibri"/>
                          <a:ea typeface="Calibri"/>
                          <a:cs typeface="Calibri"/>
                          <a:sym typeface="Calibri"/>
                        </a:rPr>
                        <a:t> </a:t>
                      </a:r>
                      <a:endParaRPr b="1" sz="11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1100">
                          <a:latin typeface="Calibri"/>
                          <a:ea typeface="Calibri"/>
                          <a:cs typeface="Calibri"/>
                          <a:sym typeface="Calibri"/>
                        </a:rPr>
                        <a:t>Best Model</a:t>
                      </a:r>
                      <a:endParaRPr b="1"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1100">
                          <a:latin typeface="Calibri"/>
                          <a:ea typeface="Calibri"/>
                          <a:cs typeface="Calibri"/>
                          <a:sym typeface="Calibri"/>
                        </a:rPr>
                        <a:t>Specificity</a:t>
                      </a:r>
                      <a:endParaRPr b="1"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1100">
                          <a:latin typeface="Calibri"/>
                          <a:ea typeface="Calibri"/>
                          <a:cs typeface="Calibri"/>
                          <a:sym typeface="Calibri"/>
                        </a:rPr>
                        <a:t>True Positives</a:t>
                      </a:r>
                      <a:endParaRPr b="1"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1100">
                          <a:latin typeface="Calibri"/>
                          <a:ea typeface="Calibri"/>
                          <a:cs typeface="Calibri"/>
                          <a:sym typeface="Calibri"/>
                        </a:rPr>
                        <a:t>False Positives</a:t>
                      </a:r>
                      <a:endParaRPr b="1"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B cap="flat" cmpd="sng" w="19050">
                      <a:solidFill>
                        <a:srgbClr val="FFFFFF"/>
                      </a:solidFill>
                      <a:prstDash val="solid"/>
                      <a:round/>
                      <a:headEnd len="sm" w="sm" type="none"/>
                      <a:tailEnd len="sm" w="sm" type="none"/>
                    </a:lnB>
                    <a:solidFill>
                      <a:srgbClr val="FFC000"/>
                    </a:solidFill>
                  </a:tcPr>
                </a:tc>
              </a:tr>
              <a:tr h="418500">
                <a:tc>
                  <a:txBody>
                    <a:bodyPr/>
                    <a:lstStyle/>
                    <a:p>
                      <a:pPr indent="0" lvl="0" marL="0" rtl="0" algn="l">
                        <a:spcBef>
                          <a:spcPts val="0"/>
                        </a:spcBef>
                        <a:spcAft>
                          <a:spcPts val="0"/>
                        </a:spcAft>
                        <a:buNone/>
                      </a:pPr>
                      <a:r>
                        <a:rPr b="1" lang="en" sz="1100">
                          <a:latin typeface="Calibri"/>
                          <a:ea typeface="Calibri"/>
                          <a:cs typeface="Calibri"/>
                          <a:sym typeface="Calibri"/>
                        </a:rPr>
                        <a:t>Profile 1</a:t>
                      </a:r>
                      <a:endParaRPr b="1" sz="11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lang="en" sz="1100">
                          <a:latin typeface="Calibri"/>
                          <a:ea typeface="Calibri"/>
                          <a:cs typeface="Calibri"/>
                          <a:sym typeface="Calibri"/>
                        </a:rPr>
                        <a:t>Model Based</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6</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137</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r>
              <a:tr h="418500">
                <a:tc>
                  <a:txBody>
                    <a:bodyPr/>
                    <a:lstStyle/>
                    <a:p>
                      <a:pPr indent="0" lvl="0" marL="0" rtl="0" algn="l">
                        <a:spcBef>
                          <a:spcPts val="0"/>
                        </a:spcBef>
                        <a:spcAft>
                          <a:spcPts val="0"/>
                        </a:spcAft>
                        <a:buNone/>
                      </a:pPr>
                      <a:r>
                        <a:rPr b="1" lang="en" sz="1100">
                          <a:latin typeface="Calibri"/>
                          <a:ea typeface="Calibri"/>
                          <a:cs typeface="Calibri"/>
                          <a:sym typeface="Calibri"/>
                        </a:rPr>
                        <a:t>Profile 2</a:t>
                      </a:r>
                      <a:endParaRPr b="1" sz="11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lang="en" sz="1100">
                          <a:latin typeface="Calibri"/>
                          <a:ea typeface="Calibri"/>
                          <a:cs typeface="Calibri"/>
                          <a:sym typeface="Calibri"/>
                        </a:rPr>
                        <a:t>Hierarchical</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Calibri"/>
                          <a:ea typeface="Calibri"/>
                          <a:cs typeface="Calibri"/>
                          <a:sym typeface="Calibri"/>
                        </a:rPr>
                        <a:t>33%</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Calibri"/>
                          <a:ea typeface="Calibri"/>
                          <a:cs typeface="Calibri"/>
                          <a:sym typeface="Calibri"/>
                        </a:rPr>
                        <a:t>1</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Calibri"/>
                          <a:ea typeface="Calibri"/>
                          <a:cs typeface="Calibri"/>
                          <a:sym typeface="Calibri"/>
                        </a:rPr>
                        <a:t>49</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r>
              <a:tr h="418500">
                <a:tc>
                  <a:txBody>
                    <a:bodyPr/>
                    <a:lstStyle/>
                    <a:p>
                      <a:pPr indent="0" lvl="0" marL="0" rtl="0" algn="l">
                        <a:spcBef>
                          <a:spcPts val="0"/>
                        </a:spcBef>
                        <a:spcAft>
                          <a:spcPts val="0"/>
                        </a:spcAft>
                        <a:buNone/>
                      </a:pPr>
                      <a:r>
                        <a:rPr b="1" lang="en" sz="1100">
                          <a:latin typeface="Calibri"/>
                          <a:ea typeface="Calibri"/>
                          <a:cs typeface="Calibri"/>
                          <a:sym typeface="Calibri"/>
                        </a:rPr>
                        <a:t>Profile 3</a:t>
                      </a:r>
                      <a:endParaRPr b="1" sz="11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lang="en" sz="1100">
                          <a:latin typeface="Calibri"/>
                          <a:ea typeface="Calibri"/>
                          <a:cs typeface="Calibri"/>
                          <a:sym typeface="Calibri"/>
                        </a:rPr>
                        <a:t>Model Based</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75%</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89</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r>
              <a:tr h="418500">
                <a:tc>
                  <a:txBody>
                    <a:bodyPr/>
                    <a:lstStyle/>
                    <a:p>
                      <a:pPr indent="0" lvl="0" marL="0" rtl="0" algn="l">
                        <a:spcBef>
                          <a:spcPts val="0"/>
                        </a:spcBef>
                        <a:spcAft>
                          <a:spcPts val="0"/>
                        </a:spcAft>
                        <a:buNone/>
                      </a:pPr>
                      <a:r>
                        <a:rPr b="1" lang="en" sz="1100">
                          <a:latin typeface="Calibri"/>
                          <a:ea typeface="Calibri"/>
                          <a:cs typeface="Calibri"/>
                          <a:sym typeface="Calibri"/>
                        </a:rPr>
                        <a:t>Profile 4</a:t>
                      </a:r>
                      <a:endParaRPr b="1" sz="11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lang="en" sz="1100">
                          <a:latin typeface="Calibri"/>
                          <a:ea typeface="Calibri"/>
                          <a:cs typeface="Calibri"/>
                          <a:sym typeface="Calibri"/>
                        </a:rPr>
                        <a:t>Hierarchical</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Calibri"/>
                          <a:ea typeface="Calibri"/>
                          <a:cs typeface="Calibri"/>
                          <a:sym typeface="Calibri"/>
                        </a:rPr>
                        <a:t>100%</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Calibri"/>
                          <a:ea typeface="Calibri"/>
                          <a:cs typeface="Calibri"/>
                          <a:sym typeface="Calibri"/>
                        </a:rPr>
                        <a:t>2</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r>
              <a:tr h="418500">
                <a:tc>
                  <a:txBody>
                    <a:bodyPr/>
                    <a:lstStyle/>
                    <a:p>
                      <a:pPr indent="0" lvl="0" marL="0" rtl="0" algn="l">
                        <a:spcBef>
                          <a:spcPts val="0"/>
                        </a:spcBef>
                        <a:spcAft>
                          <a:spcPts val="0"/>
                        </a:spcAft>
                        <a:buNone/>
                      </a:pPr>
                      <a:r>
                        <a:rPr b="1" lang="en" sz="1100">
                          <a:latin typeface="Calibri"/>
                          <a:ea typeface="Calibri"/>
                          <a:cs typeface="Calibri"/>
                          <a:sym typeface="Calibri"/>
                        </a:rPr>
                        <a:t>Profile 5</a:t>
                      </a:r>
                      <a:endParaRPr b="1" sz="11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lang="en" sz="1100">
                          <a:latin typeface="Calibri"/>
                          <a:ea typeface="Calibri"/>
                          <a:cs typeface="Calibri"/>
                          <a:sym typeface="Calibri"/>
                        </a:rPr>
                        <a:t>Model Based</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50%</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219</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E699"/>
                    </a:solidFill>
                  </a:tcPr>
                </a:tc>
              </a:tr>
              <a:tr h="418500">
                <a:tc>
                  <a:txBody>
                    <a:bodyPr/>
                    <a:lstStyle/>
                    <a:p>
                      <a:pPr indent="0" lvl="0" marL="0" rtl="0" algn="l">
                        <a:spcBef>
                          <a:spcPts val="0"/>
                        </a:spcBef>
                        <a:spcAft>
                          <a:spcPts val="0"/>
                        </a:spcAft>
                        <a:buNone/>
                      </a:pPr>
                      <a:r>
                        <a:rPr b="1" lang="en" sz="1100">
                          <a:latin typeface="Calibri"/>
                          <a:ea typeface="Calibri"/>
                          <a:cs typeface="Calibri"/>
                          <a:sym typeface="Calibri"/>
                        </a:rPr>
                        <a:t>Profile 6</a:t>
                      </a:r>
                      <a:endParaRPr b="1" sz="11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lang="en" sz="1100">
                          <a:latin typeface="Calibri"/>
                          <a:ea typeface="Calibri"/>
                          <a:cs typeface="Calibri"/>
                          <a:sym typeface="Calibri"/>
                        </a:rPr>
                        <a:t>Hierarchical</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Calibri"/>
                          <a:ea typeface="Calibri"/>
                          <a:cs typeface="Calibri"/>
                          <a:sym typeface="Calibri"/>
                        </a:rPr>
                        <a:t>100%</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2CC"/>
                    </a:solidFill>
                  </a:tcPr>
                </a:tc>
              </a:tr>
              <a:tr h="418500">
                <a:tc>
                  <a:txBody>
                    <a:bodyPr/>
                    <a:lstStyle/>
                    <a:p>
                      <a:pPr indent="0" lvl="0" marL="0" rtl="0" algn="l">
                        <a:spcBef>
                          <a:spcPts val="0"/>
                        </a:spcBef>
                        <a:spcAft>
                          <a:spcPts val="0"/>
                        </a:spcAft>
                        <a:buNone/>
                      </a:pPr>
                      <a:r>
                        <a:rPr b="1" lang="en" sz="1100">
                          <a:latin typeface="Calibri"/>
                          <a:ea typeface="Calibri"/>
                          <a:cs typeface="Calibri"/>
                          <a:sym typeface="Calibri"/>
                        </a:rPr>
                        <a:t>Profile 7</a:t>
                      </a:r>
                      <a:endParaRPr b="1" sz="11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solidFill>
                      <a:srgbClr val="FFC000"/>
                    </a:solidFill>
                  </a:tcPr>
                </a:tc>
                <a:tc>
                  <a:txBody>
                    <a:bodyPr/>
                    <a:lstStyle/>
                    <a:p>
                      <a:pPr indent="0" lvl="0" marL="0" rtl="0" algn="ctr">
                        <a:spcBef>
                          <a:spcPts val="0"/>
                        </a:spcBef>
                        <a:spcAft>
                          <a:spcPts val="0"/>
                        </a:spcAft>
                        <a:buNone/>
                      </a:pPr>
                      <a:r>
                        <a:rPr lang="en" sz="1100">
                          <a:latin typeface="Calibri"/>
                          <a:ea typeface="Calibri"/>
                          <a:cs typeface="Calibri"/>
                          <a:sym typeface="Calibri"/>
                        </a:rPr>
                        <a:t>Hierarchical</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75%</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solidFill>
                      <a:srgbClr val="FFE699"/>
                    </a:solidFill>
                  </a:tcPr>
                </a:tc>
                <a:tc>
                  <a:txBody>
                    <a:bodyPr/>
                    <a:lstStyle/>
                    <a:p>
                      <a:pPr indent="0" lvl="0" marL="0" rtl="0" algn="ctr">
                        <a:spcBef>
                          <a:spcPts val="0"/>
                        </a:spcBef>
                        <a:spcAft>
                          <a:spcPts val="0"/>
                        </a:spcAft>
                        <a:buNone/>
                      </a:pPr>
                      <a:r>
                        <a:rPr lang="en" sz="1100">
                          <a:latin typeface="Calibri"/>
                          <a:ea typeface="Calibri"/>
                          <a:cs typeface="Calibri"/>
                          <a:sym typeface="Calibri"/>
                        </a:rPr>
                        <a:t>32</a:t>
                      </a:r>
                      <a:endParaRPr sz="11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solidFill>
                      <a:srgbClr val="FFE699"/>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